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jpg" ContentType="image/jpg"/>
  <Default Extension="png" ContentType="image/pn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F5C97"/>
                </a:solidFill>
                <a:latin typeface="Tahoma"/>
                <a:cs typeface="Tahom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F5C97"/>
                </a:solidFill>
                <a:latin typeface="Tahoma"/>
                <a:cs typeface="Tahom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190244"/>
            <a:ext cx="9144000" cy="423214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918715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4882896"/>
            <a:ext cx="9144000" cy="1670685"/>
          </a:xfrm>
          <a:custGeom>
            <a:avLst/>
            <a:gdLst/>
            <a:ahLst/>
            <a:cxnLst/>
            <a:rect l="l" t="t" r="r" b="b"/>
            <a:pathLst>
              <a:path w="9144000" h="1670684">
                <a:moveTo>
                  <a:pt x="9144000" y="0"/>
                </a:moveTo>
                <a:lnTo>
                  <a:pt x="0" y="501141"/>
                </a:lnTo>
                <a:lnTo>
                  <a:pt x="0" y="1670303"/>
                </a:lnTo>
                <a:lnTo>
                  <a:pt x="9144000" y="1670303"/>
                </a:lnTo>
                <a:lnTo>
                  <a:pt x="9144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71999" y="4879847"/>
            <a:ext cx="4572000" cy="507491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1F5C97"/>
                </a:solidFill>
                <a:latin typeface="Tahoma"/>
                <a:cs typeface="Tahom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34441" y="899921"/>
            <a:ext cx="1873250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1F5C97"/>
                </a:solidFill>
                <a:latin typeface="Tahoma"/>
                <a:cs typeface="Tahoma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34441" y="1319021"/>
            <a:ext cx="4003040" cy="13735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7049516" y="6489274"/>
            <a:ext cx="640079" cy="1644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jpg"/><Relationship Id="rId4" Type="http://schemas.openxmlformats.org/officeDocument/2006/relationships/image" Target="../media/image56.png"/><Relationship Id="rId5" Type="http://schemas.openxmlformats.org/officeDocument/2006/relationships/image" Target="../media/image57.jpg"/><Relationship Id="rId6" Type="http://schemas.openxmlformats.org/officeDocument/2006/relationships/image" Target="../media/image58.png"/><Relationship Id="rId7" Type="http://schemas.openxmlformats.org/officeDocument/2006/relationships/image" Target="../media/image6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12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59.png"/><Relationship Id="rId4" Type="http://schemas.openxmlformats.org/officeDocument/2006/relationships/image" Target="../media/image60.jpg"/><Relationship Id="rId5" Type="http://schemas.openxmlformats.org/officeDocument/2006/relationships/image" Target="../media/image61.png"/><Relationship Id="rId6" Type="http://schemas.openxmlformats.org/officeDocument/2006/relationships/image" Target="../media/image62.jpg"/><Relationship Id="rId7" Type="http://schemas.openxmlformats.org/officeDocument/2006/relationships/image" Target="../media/image63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12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3" Type="http://schemas.openxmlformats.org/officeDocument/2006/relationships/image" Target="../media/image6.png"/><Relationship Id="rId4" Type="http://schemas.openxmlformats.org/officeDocument/2006/relationships/image" Target="../media/image12.png"/><Relationship Id="rId5" Type="http://schemas.openxmlformats.org/officeDocument/2006/relationships/image" Target="../media/image65.png"/><Relationship Id="rId6" Type="http://schemas.openxmlformats.org/officeDocument/2006/relationships/image" Target="../media/image66.jpg"/><Relationship Id="rId7" Type="http://schemas.openxmlformats.org/officeDocument/2006/relationships/image" Target="../media/image67.png"/><Relationship Id="rId8" Type="http://schemas.openxmlformats.org/officeDocument/2006/relationships/image" Target="../media/image68.jpg"/><Relationship Id="rId9" Type="http://schemas.openxmlformats.org/officeDocument/2006/relationships/image" Target="../media/image69.png"/><Relationship Id="rId10" Type="http://schemas.openxmlformats.org/officeDocument/2006/relationships/image" Target="../media/image70.jpg"/><Relationship Id="rId11" Type="http://schemas.openxmlformats.org/officeDocument/2006/relationships/image" Target="../media/image71.png"/><Relationship Id="rId12" Type="http://schemas.openxmlformats.org/officeDocument/2006/relationships/image" Target="../media/image72.jpg"/><Relationship Id="rId13" Type="http://schemas.openxmlformats.org/officeDocument/2006/relationships/image" Target="../media/image73.png"/><Relationship Id="rId14" Type="http://schemas.openxmlformats.org/officeDocument/2006/relationships/image" Target="../media/image74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3" Type="http://schemas.openxmlformats.org/officeDocument/2006/relationships/image" Target="../media/image6.png"/><Relationship Id="rId4" Type="http://schemas.openxmlformats.org/officeDocument/2006/relationships/image" Target="../media/image75.png"/><Relationship Id="rId5" Type="http://schemas.openxmlformats.org/officeDocument/2006/relationships/image" Target="../media/image76.jpg"/><Relationship Id="rId6" Type="http://schemas.openxmlformats.org/officeDocument/2006/relationships/image" Target="../media/image77.png"/><Relationship Id="rId7" Type="http://schemas.openxmlformats.org/officeDocument/2006/relationships/image" Target="../media/image78.jpg"/><Relationship Id="rId8" Type="http://schemas.openxmlformats.org/officeDocument/2006/relationships/image" Target="../media/image12.png"/><Relationship Id="rId9" Type="http://schemas.openxmlformats.org/officeDocument/2006/relationships/image" Target="../media/image79.png"/><Relationship Id="rId10" Type="http://schemas.openxmlformats.org/officeDocument/2006/relationships/image" Target="../media/image80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jp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Relationship Id="rId11" Type="http://schemas.openxmlformats.org/officeDocument/2006/relationships/image" Target="../media/image14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jpg"/><Relationship Id="rId4" Type="http://schemas.openxmlformats.org/officeDocument/2006/relationships/image" Target="../media/image17.png"/><Relationship Id="rId5" Type="http://schemas.openxmlformats.org/officeDocument/2006/relationships/image" Target="../media/image18.jpg"/><Relationship Id="rId6" Type="http://schemas.openxmlformats.org/officeDocument/2006/relationships/image" Target="../media/image19.png"/><Relationship Id="rId7" Type="http://schemas.openxmlformats.org/officeDocument/2006/relationships/image" Target="../media/image6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jpg"/><Relationship Id="rId4" Type="http://schemas.openxmlformats.org/officeDocument/2006/relationships/image" Target="../media/image25.png"/><Relationship Id="rId5" Type="http://schemas.openxmlformats.org/officeDocument/2006/relationships/image" Target="../media/image26.jpg"/><Relationship Id="rId6" Type="http://schemas.openxmlformats.org/officeDocument/2006/relationships/image" Target="../media/image19.png"/><Relationship Id="rId7" Type="http://schemas.openxmlformats.org/officeDocument/2006/relationships/image" Target="../media/image6.png"/><Relationship Id="rId8" Type="http://schemas.openxmlformats.org/officeDocument/2006/relationships/image" Target="../media/image12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jpg"/><Relationship Id="rId4" Type="http://schemas.openxmlformats.org/officeDocument/2006/relationships/image" Target="../media/image29.png"/><Relationship Id="rId5" Type="http://schemas.openxmlformats.org/officeDocument/2006/relationships/image" Target="../media/image30.jpg"/><Relationship Id="rId6" Type="http://schemas.openxmlformats.org/officeDocument/2006/relationships/image" Target="../media/image31.png"/><Relationship Id="rId7" Type="http://schemas.openxmlformats.org/officeDocument/2006/relationships/image" Target="../media/image32.jpg"/><Relationship Id="rId8" Type="http://schemas.openxmlformats.org/officeDocument/2006/relationships/image" Target="../media/image19.png"/><Relationship Id="rId9" Type="http://schemas.openxmlformats.org/officeDocument/2006/relationships/image" Target="../media/image6.png"/><Relationship Id="rId10" Type="http://schemas.openxmlformats.org/officeDocument/2006/relationships/image" Target="../media/image20.png"/><Relationship Id="rId11" Type="http://schemas.openxmlformats.org/officeDocument/2006/relationships/image" Target="../media/image21.png"/><Relationship Id="rId12" Type="http://schemas.openxmlformats.org/officeDocument/2006/relationships/image" Target="../media/image12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33.jp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jpg"/><Relationship Id="rId7" Type="http://schemas.openxmlformats.org/officeDocument/2006/relationships/image" Target="../media/image6.png"/><Relationship Id="rId8" Type="http://schemas.openxmlformats.org/officeDocument/2006/relationships/image" Target="../media/image4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3" Type="http://schemas.openxmlformats.org/officeDocument/2006/relationships/image" Target="../media/image38.jpg"/><Relationship Id="rId4" Type="http://schemas.openxmlformats.org/officeDocument/2006/relationships/image" Target="../media/image39.png"/><Relationship Id="rId5" Type="http://schemas.openxmlformats.org/officeDocument/2006/relationships/image" Target="../media/image40.png"/><Relationship Id="rId6" Type="http://schemas.openxmlformats.org/officeDocument/2006/relationships/image" Target="../media/image41.jpg"/><Relationship Id="rId7" Type="http://schemas.openxmlformats.org/officeDocument/2006/relationships/image" Target="../media/image6.png"/><Relationship Id="rId8" Type="http://schemas.openxmlformats.org/officeDocument/2006/relationships/image" Target="../media/image4.png"/><Relationship Id="rId9" Type="http://schemas.openxmlformats.org/officeDocument/2006/relationships/image" Target="../media/image20.png"/><Relationship Id="rId10" Type="http://schemas.openxmlformats.org/officeDocument/2006/relationships/image" Target="../media/image21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jpg"/><Relationship Id="rId4" Type="http://schemas.openxmlformats.org/officeDocument/2006/relationships/image" Target="../media/image44.png"/><Relationship Id="rId5" Type="http://schemas.openxmlformats.org/officeDocument/2006/relationships/image" Target="../media/image45.jpg"/><Relationship Id="rId6" Type="http://schemas.openxmlformats.org/officeDocument/2006/relationships/image" Target="../media/image46.png"/><Relationship Id="rId7" Type="http://schemas.openxmlformats.org/officeDocument/2006/relationships/image" Target="../media/image39.png"/><Relationship Id="rId8" Type="http://schemas.openxmlformats.org/officeDocument/2006/relationships/image" Target="../media/image6.png"/><Relationship Id="rId9" Type="http://schemas.openxmlformats.org/officeDocument/2006/relationships/image" Target="../media/image4.png"/><Relationship Id="rId10" Type="http://schemas.openxmlformats.org/officeDocument/2006/relationships/image" Target="../media/image20.png"/><Relationship Id="rId11" Type="http://schemas.openxmlformats.org/officeDocument/2006/relationships/image" Target="../media/image21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12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47.png"/><Relationship Id="rId7" Type="http://schemas.openxmlformats.org/officeDocument/2006/relationships/image" Target="../media/image48.jpg"/><Relationship Id="rId8" Type="http://schemas.openxmlformats.org/officeDocument/2006/relationships/image" Target="../media/image49.png"/><Relationship Id="rId9" Type="http://schemas.openxmlformats.org/officeDocument/2006/relationships/image" Target="../media/image50.jpg"/><Relationship Id="rId10" Type="http://schemas.openxmlformats.org/officeDocument/2006/relationships/image" Target="../media/image51.png"/><Relationship Id="rId11" Type="http://schemas.openxmlformats.org/officeDocument/2006/relationships/image" Target="../media/image52.jpg"/><Relationship Id="rId12" Type="http://schemas.openxmlformats.org/officeDocument/2006/relationships/image" Target="../media/image53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11986" y="451866"/>
            <a:ext cx="6323330" cy="635000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2800" spc="-100" b="0">
                <a:solidFill>
                  <a:srgbClr val="FFFFFF"/>
                </a:solidFill>
                <a:latin typeface="Arial"/>
                <a:cs typeface="Arial"/>
              </a:rPr>
              <a:t>MOBILE</a:t>
            </a:r>
            <a:r>
              <a:rPr dirty="0" sz="2800" spc="-45" b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2800" spc="-160" b="0">
                <a:solidFill>
                  <a:srgbClr val="FFFFFF"/>
                </a:solidFill>
                <a:latin typeface="Arial"/>
                <a:cs typeface="Arial"/>
              </a:rPr>
              <a:t>MA</a:t>
            </a:r>
            <a:r>
              <a:rPr dirty="0" sz="2800" spc="-170" b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dirty="0" sz="2800" spc="-175" b="0">
                <a:solidFill>
                  <a:srgbClr val="FFFFFF"/>
                </a:solidFill>
                <a:latin typeface="Arial"/>
                <a:cs typeface="Arial"/>
              </a:rPr>
              <a:t>KETIN</a:t>
            </a:r>
            <a:r>
              <a:rPr dirty="0" sz="2800" spc="-220" b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dirty="0" sz="2800" spc="-35" b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dirty="0" sz="4000" spc="20">
                <a:solidFill>
                  <a:srgbClr val="FFFFFF"/>
                </a:solidFill>
              </a:rPr>
              <a:t>MADE</a:t>
            </a:r>
            <a:r>
              <a:rPr dirty="0" sz="4000" spc="-120">
                <a:solidFill>
                  <a:srgbClr val="FFFFFF"/>
                </a:solidFill>
              </a:rPr>
              <a:t> </a:t>
            </a:r>
            <a:r>
              <a:rPr dirty="0" sz="4000" spc="-90">
                <a:solidFill>
                  <a:srgbClr val="FFFFFF"/>
                </a:solidFill>
              </a:rPr>
              <a:t>EASY</a:t>
            </a:r>
            <a:endParaRPr sz="4000">
              <a:latin typeface="Arial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73095" y="5230367"/>
            <a:ext cx="3797807" cy="16276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294120"/>
            <a:chOff x="0" y="0"/>
            <a:chExt cx="9144000" cy="62941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62591" y="725357"/>
              <a:ext cx="4544640" cy="247812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54067" y="795527"/>
              <a:ext cx="4366260" cy="23332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37888" y="2994660"/>
              <a:ext cx="4581144" cy="250545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47615" y="3083051"/>
              <a:ext cx="4366260" cy="233324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44139" y="1744979"/>
              <a:ext cx="2203704" cy="454914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9144000" cy="82600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56488" y="2110739"/>
              <a:ext cx="2228088" cy="5913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1395" y="2110739"/>
              <a:ext cx="710184" cy="591312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772348" y="6457723"/>
            <a:ext cx="1177130" cy="257319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200"/>
              <a:t>SERVICE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34441" y="1319021"/>
            <a:ext cx="2487295" cy="1280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60" b="1">
                <a:latin typeface="Tahoma"/>
                <a:cs typeface="Tahoma"/>
              </a:rPr>
              <a:t>POSTCARD</a:t>
            </a:r>
            <a:endParaRPr sz="3600">
              <a:latin typeface="Tahoma"/>
              <a:cs typeface="Tahoma"/>
            </a:endParaRPr>
          </a:p>
          <a:p>
            <a:pPr algn="ctr" marL="105410">
              <a:lnSpc>
                <a:spcPts val="1590"/>
              </a:lnSpc>
              <a:spcBef>
                <a:spcPts val="2375"/>
              </a:spcBef>
            </a:pP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TR</a:t>
            </a:r>
            <a:r>
              <a:rPr dirty="0" sz="1400" spc="-25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35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dirty="0" sz="1400" spc="-4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110">
                <a:solidFill>
                  <a:srgbClr val="FFFFFF"/>
                </a:solidFill>
                <a:latin typeface="Tahoma"/>
                <a:cs typeface="Tahoma"/>
              </a:rPr>
              <a:t>N</a:t>
            </a:r>
            <a:r>
              <a:rPr dirty="0" sz="1400" spc="95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W!</a:t>
            </a:r>
            <a:endParaRPr sz="1400">
              <a:latin typeface="Tahoma"/>
              <a:cs typeface="Tahoma"/>
            </a:endParaRPr>
          </a:p>
          <a:p>
            <a:pPr algn="ctr" marL="104139">
              <a:lnSpc>
                <a:spcPts val="1590"/>
              </a:lnSpc>
            </a:pPr>
            <a:r>
              <a:rPr dirty="0" sz="1400" spc="-14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xt</a:t>
            </a:r>
            <a:r>
              <a:rPr dirty="0" sz="1400" spc="-8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00" b="1">
                <a:solidFill>
                  <a:srgbClr val="FFFFFF"/>
                </a:solidFill>
                <a:latin typeface="Tahoma"/>
                <a:cs typeface="Tahoma"/>
              </a:rPr>
              <a:t>FPRJ</a:t>
            </a:r>
            <a:r>
              <a:rPr dirty="0" sz="1400" spc="35" b="1">
                <a:solidFill>
                  <a:srgbClr val="FFFFFF"/>
                </a:solidFill>
                <a:latin typeface="Tahoma"/>
                <a:cs typeface="Tahoma"/>
              </a:rPr>
              <a:t>QV</a:t>
            </a:r>
            <a:r>
              <a:rPr dirty="0" sz="1400" spc="-65" b="1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3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7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7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65" b="1">
                <a:solidFill>
                  <a:srgbClr val="FFFFFF"/>
                </a:solidFill>
                <a:latin typeface="Tahoma"/>
                <a:cs typeface="Tahoma"/>
              </a:rPr>
              <a:t>48498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79526" y="2925825"/>
            <a:ext cx="1788160" cy="23260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Target</a:t>
            </a:r>
            <a:r>
              <a:rPr dirty="0" sz="1300" spc="-80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Audience:</a:t>
            </a:r>
            <a:r>
              <a:rPr dirty="0" sz="1300" spc="-7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>
                <a:latin typeface="Arial"/>
                <a:cs typeface="Arial"/>
              </a:rPr>
              <a:t>Sent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to </a:t>
            </a:r>
            <a:r>
              <a:rPr dirty="0" sz="1300" spc="-40">
                <a:latin typeface="Arial"/>
                <a:cs typeface="Arial"/>
              </a:rPr>
              <a:t>a </a:t>
            </a:r>
            <a:r>
              <a:rPr dirty="0" sz="1300" spc="20">
                <a:latin typeface="Arial"/>
                <a:cs typeface="Arial"/>
              </a:rPr>
              <a:t>combination </a:t>
            </a:r>
            <a:r>
              <a:rPr dirty="0" sz="1300" spc="30">
                <a:latin typeface="Arial"/>
                <a:cs typeface="Arial"/>
              </a:rPr>
              <a:t>of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your </a:t>
            </a:r>
            <a:r>
              <a:rPr dirty="0" sz="1300" spc="-35">
                <a:latin typeface="Arial"/>
                <a:cs typeface="Arial"/>
              </a:rPr>
              <a:t>sales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-15">
                <a:latin typeface="Arial"/>
                <a:cs typeface="Arial"/>
              </a:rPr>
              <a:t>service </a:t>
            </a:r>
            <a:r>
              <a:rPr dirty="0" sz="1300" spc="-10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database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10">
                <a:latin typeface="Arial"/>
                <a:cs typeface="Arial"/>
              </a:rPr>
              <a:t>conquest </a:t>
            </a:r>
            <a:r>
              <a:rPr dirty="0" sz="1300" spc="-350">
                <a:latin typeface="Arial"/>
                <a:cs typeface="Arial"/>
              </a:rPr>
              <a:t> </a:t>
            </a:r>
            <a:r>
              <a:rPr dirty="0" sz="1300">
                <a:latin typeface="Arial"/>
                <a:cs typeface="Arial"/>
              </a:rPr>
              <a:t>owners.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We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-15">
                <a:latin typeface="Arial"/>
                <a:cs typeface="Arial"/>
              </a:rPr>
              <a:t>can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filter</a:t>
            </a:r>
            <a:r>
              <a:rPr dirty="0" sz="1300" spc="-10">
                <a:latin typeface="Arial"/>
                <a:cs typeface="Arial"/>
              </a:rPr>
              <a:t> by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make, </a:t>
            </a:r>
            <a:r>
              <a:rPr dirty="0" sz="1300">
                <a:latin typeface="Arial"/>
                <a:cs typeface="Arial"/>
              </a:rPr>
              <a:t>purchase/service </a:t>
            </a:r>
            <a:r>
              <a:rPr dirty="0" sz="1300" spc="-350">
                <a:latin typeface="Arial"/>
                <a:cs typeface="Arial"/>
              </a:rPr>
              <a:t> </a:t>
            </a:r>
            <a:r>
              <a:rPr dirty="0" sz="1300" spc="-10">
                <a:latin typeface="Arial"/>
                <a:cs typeface="Arial"/>
              </a:rPr>
              <a:t>date,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and</a:t>
            </a:r>
            <a:r>
              <a:rPr dirty="0" sz="1300" spc="-30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model</a:t>
            </a:r>
            <a:r>
              <a:rPr dirty="0" sz="1300" spc="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year.</a:t>
            </a:r>
            <a:endParaRPr sz="1300">
              <a:latin typeface="Arial"/>
              <a:cs typeface="Arial"/>
            </a:endParaRPr>
          </a:p>
          <a:p>
            <a:pPr marL="12700" marR="28575">
              <a:lnSpc>
                <a:spcPct val="100000"/>
              </a:lnSpc>
              <a:spcBef>
                <a:spcPts val="955"/>
              </a:spcBef>
            </a:pPr>
            <a:r>
              <a:rPr dirty="0" sz="1300" spc="-20" b="1">
                <a:solidFill>
                  <a:srgbClr val="1F5C97"/>
                </a:solidFill>
                <a:latin typeface="Tahoma"/>
                <a:cs typeface="Tahoma"/>
              </a:rPr>
              <a:t>Text </a:t>
            </a:r>
            <a:r>
              <a:rPr dirty="0" sz="1300" spc="-30" b="1">
                <a:solidFill>
                  <a:srgbClr val="1F5C97"/>
                </a:solidFill>
                <a:latin typeface="Tahoma"/>
                <a:cs typeface="Tahoma"/>
              </a:rPr>
              <a:t>Response: </a:t>
            </a:r>
            <a:r>
              <a:rPr dirty="0" sz="1300" spc="-2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60">
                <a:latin typeface="Arial"/>
                <a:cs typeface="Arial"/>
              </a:rPr>
              <a:t>C</a:t>
            </a:r>
            <a:r>
              <a:rPr dirty="0" sz="1300" spc="-55">
                <a:latin typeface="Arial"/>
                <a:cs typeface="Arial"/>
              </a:rPr>
              <a:t>o</a:t>
            </a:r>
            <a:r>
              <a:rPr dirty="0" sz="1300" spc="20">
                <a:latin typeface="Arial"/>
                <a:cs typeface="Arial"/>
              </a:rPr>
              <a:t>nsu</a:t>
            </a:r>
            <a:r>
              <a:rPr dirty="0" sz="1300" spc="25">
                <a:latin typeface="Arial"/>
                <a:cs typeface="Arial"/>
              </a:rPr>
              <a:t>m</a:t>
            </a:r>
            <a:r>
              <a:rPr dirty="0" sz="1300" spc="-20">
                <a:latin typeface="Arial"/>
                <a:cs typeface="Arial"/>
              </a:rPr>
              <a:t>e</a:t>
            </a:r>
            <a:r>
              <a:rPr dirty="0" sz="1300" spc="5">
                <a:latin typeface="Arial"/>
                <a:cs typeface="Arial"/>
              </a:rPr>
              <a:t>r</a:t>
            </a:r>
            <a:r>
              <a:rPr dirty="0" sz="1300" spc="15">
                <a:latin typeface="Arial"/>
                <a:cs typeface="Arial"/>
              </a:rPr>
              <a:t>s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c</a:t>
            </a:r>
            <a:r>
              <a:rPr dirty="0" sz="1300" spc="-45">
                <a:latin typeface="Arial"/>
                <a:cs typeface="Arial"/>
              </a:rPr>
              <a:t>a</a:t>
            </a:r>
            <a:r>
              <a:rPr dirty="0" sz="1300" spc="40">
                <a:latin typeface="Arial"/>
                <a:cs typeface="Arial"/>
              </a:rPr>
              <a:t>n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114">
                <a:latin typeface="Arial"/>
                <a:cs typeface="Arial"/>
              </a:rPr>
              <a:t>T</a:t>
            </a:r>
            <a:r>
              <a:rPr dirty="0" sz="1300" spc="-145">
                <a:latin typeface="Arial"/>
                <a:cs typeface="Arial"/>
              </a:rPr>
              <a:t>EXT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45">
                <a:latin typeface="Arial"/>
                <a:cs typeface="Arial"/>
              </a:rPr>
              <a:t>to  </a:t>
            </a:r>
            <a:r>
              <a:rPr dirty="0" sz="1300" spc="-15">
                <a:latin typeface="Arial"/>
                <a:cs typeface="Arial"/>
              </a:rPr>
              <a:t>receive service </a:t>
            </a:r>
            <a:r>
              <a:rPr dirty="0" sz="1300" spc="10">
                <a:latin typeface="Arial"/>
                <a:cs typeface="Arial"/>
              </a:rPr>
              <a:t>offers </a:t>
            </a:r>
            <a:r>
              <a:rPr dirty="0" sz="1300" spc="15">
                <a:latin typeface="Arial"/>
                <a:cs typeface="Arial"/>
              </a:rPr>
              <a:t> </a:t>
            </a:r>
            <a:r>
              <a:rPr dirty="0" sz="1300" spc="5">
                <a:latin typeface="Arial"/>
                <a:cs typeface="Arial"/>
              </a:rPr>
              <a:t>directly</a:t>
            </a:r>
            <a:r>
              <a:rPr dirty="0" sz="1300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to</a:t>
            </a:r>
            <a:r>
              <a:rPr dirty="0" sz="1300" spc="-30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their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phone!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337300"/>
            <a:chOff x="0" y="0"/>
            <a:chExt cx="9144000" cy="63373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9144000" cy="82600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17925" y="867098"/>
              <a:ext cx="3643929" cy="287130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00244" y="941832"/>
              <a:ext cx="3483863" cy="271729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03520" y="3343668"/>
              <a:ext cx="3680460" cy="289864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04103" y="3436620"/>
              <a:ext cx="3483863" cy="271729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99118" y="1929475"/>
              <a:ext cx="2102910" cy="4407265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56488" y="2203704"/>
              <a:ext cx="2228088" cy="5913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1395" y="2203704"/>
              <a:ext cx="710184" cy="591312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772348" y="6457723"/>
            <a:ext cx="1177130" cy="257319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200"/>
              <a:t>SERVICE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275"/>
              <a:t>TR</a:t>
            </a:r>
            <a:r>
              <a:rPr dirty="0" spc="-210"/>
              <a:t>I</a:t>
            </a:r>
            <a:r>
              <a:rPr dirty="0" spc="-415"/>
              <a:t>-</a:t>
            </a:r>
            <a:r>
              <a:rPr dirty="0" spc="-15"/>
              <a:t>FO</a:t>
            </a:r>
            <a:r>
              <a:rPr dirty="0"/>
              <a:t>L</a:t>
            </a:r>
            <a:r>
              <a:rPr dirty="0" spc="-85"/>
              <a:t>D</a:t>
            </a:r>
            <a:r>
              <a:rPr dirty="0" spc="-114"/>
              <a:t> </a:t>
            </a:r>
            <a:r>
              <a:rPr dirty="0" spc="-60"/>
              <a:t>MAIL</a:t>
            </a:r>
            <a:r>
              <a:rPr dirty="0" spc="-45"/>
              <a:t>E</a:t>
            </a:r>
            <a:r>
              <a:rPr dirty="0" spc="-180"/>
              <a:t>R</a:t>
            </a:r>
          </a:p>
          <a:p>
            <a:pPr algn="ctr" marR="1402080">
              <a:lnSpc>
                <a:spcPts val="1590"/>
              </a:lnSpc>
              <a:spcBef>
                <a:spcPts val="3110"/>
              </a:spcBef>
            </a:pPr>
            <a:r>
              <a:rPr dirty="0" sz="1400" spc="-30" b="0">
                <a:solidFill>
                  <a:srgbClr val="FFFFFF"/>
                </a:solidFill>
                <a:latin typeface="Tahoma"/>
                <a:cs typeface="Tahoma"/>
              </a:rPr>
              <a:t>TR</a:t>
            </a:r>
            <a:r>
              <a:rPr dirty="0" sz="1400" spc="-25" b="0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dirty="0" sz="1400" spc="-90" b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35" b="0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dirty="0" sz="1400" spc="-45" b="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-90" b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110" b="0">
                <a:solidFill>
                  <a:srgbClr val="FFFFFF"/>
                </a:solidFill>
                <a:latin typeface="Tahoma"/>
                <a:cs typeface="Tahoma"/>
              </a:rPr>
              <a:t>N</a:t>
            </a:r>
            <a:r>
              <a:rPr dirty="0" sz="1400" spc="95" b="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30" b="0">
                <a:solidFill>
                  <a:srgbClr val="FFFFFF"/>
                </a:solidFill>
                <a:latin typeface="Tahoma"/>
                <a:cs typeface="Tahoma"/>
              </a:rPr>
              <a:t>W!</a:t>
            </a:r>
            <a:endParaRPr sz="1400">
              <a:latin typeface="Tahoma"/>
              <a:cs typeface="Tahoma"/>
            </a:endParaRPr>
          </a:p>
          <a:p>
            <a:pPr algn="ctr" marR="1403350">
              <a:lnSpc>
                <a:spcPts val="1590"/>
              </a:lnSpc>
            </a:pPr>
            <a:r>
              <a:rPr dirty="0" sz="1400" spc="-140" b="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30" b="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1400" spc="30" b="0">
                <a:solidFill>
                  <a:srgbClr val="FFFFFF"/>
                </a:solidFill>
                <a:latin typeface="Tahoma"/>
                <a:cs typeface="Tahoma"/>
              </a:rPr>
              <a:t>xt</a:t>
            </a:r>
            <a:r>
              <a:rPr dirty="0" sz="1400" spc="-85" b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00">
                <a:solidFill>
                  <a:srgbClr val="FFFFFF"/>
                </a:solidFill>
              </a:rPr>
              <a:t>FPRJ</a:t>
            </a:r>
            <a:r>
              <a:rPr dirty="0" sz="1400" spc="35">
                <a:solidFill>
                  <a:srgbClr val="FFFFFF"/>
                </a:solidFill>
              </a:rPr>
              <a:t>QV</a:t>
            </a:r>
            <a:r>
              <a:rPr dirty="0" sz="1400" spc="-65">
                <a:solidFill>
                  <a:srgbClr val="FFFFFF"/>
                </a:solidFill>
              </a:rPr>
              <a:t> </a:t>
            </a:r>
            <a:r>
              <a:rPr dirty="0" sz="1400" spc="35" b="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70" b="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70" b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65">
                <a:solidFill>
                  <a:srgbClr val="FFFFFF"/>
                </a:solidFill>
              </a:rPr>
              <a:t>48498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79526" y="2925825"/>
            <a:ext cx="1788160" cy="23260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Target</a:t>
            </a:r>
            <a:r>
              <a:rPr dirty="0" sz="1300" spc="-80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Audience:</a:t>
            </a:r>
            <a:r>
              <a:rPr dirty="0" sz="1300" spc="-7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>
                <a:latin typeface="Arial"/>
                <a:cs typeface="Arial"/>
              </a:rPr>
              <a:t>Sent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to </a:t>
            </a:r>
            <a:r>
              <a:rPr dirty="0" sz="1300" spc="-40">
                <a:latin typeface="Arial"/>
                <a:cs typeface="Arial"/>
              </a:rPr>
              <a:t>a </a:t>
            </a:r>
            <a:r>
              <a:rPr dirty="0" sz="1300" spc="20">
                <a:latin typeface="Arial"/>
                <a:cs typeface="Arial"/>
              </a:rPr>
              <a:t>combination </a:t>
            </a:r>
            <a:r>
              <a:rPr dirty="0" sz="1300" spc="30">
                <a:latin typeface="Arial"/>
                <a:cs typeface="Arial"/>
              </a:rPr>
              <a:t>of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your </a:t>
            </a:r>
            <a:r>
              <a:rPr dirty="0" sz="1300" spc="-35">
                <a:latin typeface="Arial"/>
                <a:cs typeface="Arial"/>
              </a:rPr>
              <a:t>sales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-15">
                <a:latin typeface="Arial"/>
                <a:cs typeface="Arial"/>
              </a:rPr>
              <a:t>service </a:t>
            </a:r>
            <a:r>
              <a:rPr dirty="0" sz="1300" spc="-10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database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10">
                <a:latin typeface="Arial"/>
                <a:cs typeface="Arial"/>
              </a:rPr>
              <a:t>conquest </a:t>
            </a:r>
            <a:r>
              <a:rPr dirty="0" sz="1300" spc="-350">
                <a:latin typeface="Arial"/>
                <a:cs typeface="Arial"/>
              </a:rPr>
              <a:t> </a:t>
            </a:r>
            <a:r>
              <a:rPr dirty="0" sz="1300">
                <a:latin typeface="Arial"/>
                <a:cs typeface="Arial"/>
              </a:rPr>
              <a:t>owners.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We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-15">
                <a:latin typeface="Arial"/>
                <a:cs typeface="Arial"/>
              </a:rPr>
              <a:t>can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filter</a:t>
            </a:r>
            <a:r>
              <a:rPr dirty="0" sz="1300" spc="-10">
                <a:latin typeface="Arial"/>
                <a:cs typeface="Arial"/>
              </a:rPr>
              <a:t> by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make, </a:t>
            </a:r>
            <a:r>
              <a:rPr dirty="0" sz="1300">
                <a:latin typeface="Arial"/>
                <a:cs typeface="Arial"/>
              </a:rPr>
              <a:t>purchase/service </a:t>
            </a:r>
            <a:r>
              <a:rPr dirty="0" sz="1300" spc="-350">
                <a:latin typeface="Arial"/>
                <a:cs typeface="Arial"/>
              </a:rPr>
              <a:t> </a:t>
            </a:r>
            <a:r>
              <a:rPr dirty="0" sz="1300" spc="-10">
                <a:latin typeface="Arial"/>
                <a:cs typeface="Arial"/>
              </a:rPr>
              <a:t>date,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and</a:t>
            </a:r>
            <a:r>
              <a:rPr dirty="0" sz="1300" spc="-30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model</a:t>
            </a:r>
            <a:r>
              <a:rPr dirty="0" sz="1300" spc="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year.</a:t>
            </a:r>
            <a:endParaRPr sz="1300">
              <a:latin typeface="Arial"/>
              <a:cs typeface="Arial"/>
            </a:endParaRPr>
          </a:p>
          <a:p>
            <a:pPr marL="12700" marR="28575">
              <a:lnSpc>
                <a:spcPct val="100000"/>
              </a:lnSpc>
              <a:spcBef>
                <a:spcPts val="955"/>
              </a:spcBef>
            </a:pPr>
            <a:r>
              <a:rPr dirty="0" sz="1300" spc="-20" b="1">
                <a:solidFill>
                  <a:srgbClr val="1F5C97"/>
                </a:solidFill>
                <a:latin typeface="Tahoma"/>
                <a:cs typeface="Tahoma"/>
              </a:rPr>
              <a:t>Text </a:t>
            </a:r>
            <a:r>
              <a:rPr dirty="0" sz="1300" spc="-30" b="1">
                <a:solidFill>
                  <a:srgbClr val="1F5C97"/>
                </a:solidFill>
                <a:latin typeface="Tahoma"/>
                <a:cs typeface="Tahoma"/>
              </a:rPr>
              <a:t>Response: </a:t>
            </a:r>
            <a:r>
              <a:rPr dirty="0" sz="1300" spc="-2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60">
                <a:latin typeface="Arial"/>
                <a:cs typeface="Arial"/>
              </a:rPr>
              <a:t>C</a:t>
            </a:r>
            <a:r>
              <a:rPr dirty="0" sz="1300" spc="-55">
                <a:latin typeface="Arial"/>
                <a:cs typeface="Arial"/>
              </a:rPr>
              <a:t>o</a:t>
            </a:r>
            <a:r>
              <a:rPr dirty="0" sz="1300" spc="20">
                <a:latin typeface="Arial"/>
                <a:cs typeface="Arial"/>
              </a:rPr>
              <a:t>nsu</a:t>
            </a:r>
            <a:r>
              <a:rPr dirty="0" sz="1300" spc="25">
                <a:latin typeface="Arial"/>
                <a:cs typeface="Arial"/>
              </a:rPr>
              <a:t>m</a:t>
            </a:r>
            <a:r>
              <a:rPr dirty="0" sz="1300" spc="-20">
                <a:latin typeface="Arial"/>
                <a:cs typeface="Arial"/>
              </a:rPr>
              <a:t>e</a:t>
            </a:r>
            <a:r>
              <a:rPr dirty="0" sz="1300" spc="5">
                <a:latin typeface="Arial"/>
                <a:cs typeface="Arial"/>
              </a:rPr>
              <a:t>r</a:t>
            </a:r>
            <a:r>
              <a:rPr dirty="0" sz="1300" spc="15">
                <a:latin typeface="Arial"/>
                <a:cs typeface="Arial"/>
              </a:rPr>
              <a:t>s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c</a:t>
            </a:r>
            <a:r>
              <a:rPr dirty="0" sz="1300" spc="-45">
                <a:latin typeface="Arial"/>
                <a:cs typeface="Arial"/>
              </a:rPr>
              <a:t>a</a:t>
            </a:r>
            <a:r>
              <a:rPr dirty="0" sz="1300" spc="40">
                <a:latin typeface="Arial"/>
                <a:cs typeface="Arial"/>
              </a:rPr>
              <a:t>n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114">
                <a:latin typeface="Arial"/>
                <a:cs typeface="Arial"/>
              </a:rPr>
              <a:t>T</a:t>
            </a:r>
            <a:r>
              <a:rPr dirty="0" sz="1300" spc="-145">
                <a:latin typeface="Arial"/>
                <a:cs typeface="Arial"/>
              </a:rPr>
              <a:t>EXT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45">
                <a:latin typeface="Arial"/>
                <a:cs typeface="Arial"/>
              </a:rPr>
              <a:t>to  </a:t>
            </a:r>
            <a:r>
              <a:rPr dirty="0" sz="1300" spc="-15">
                <a:latin typeface="Arial"/>
                <a:cs typeface="Arial"/>
              </a:rPr>
              <a:t>receive service </a:t>
            </a:r>
            <a:r>
              <a:rPr dirty="0" sz="1300" spc="10">
                <a:latin typeface="Arial"/>
                <a:cs typeface="Arial"/>
              </a:rPr>
              <a:t>offers </a:t>
            </a:r>
            <a:r>
              <a:rPr dirty="0" sz="1300" spc="15">
                <a:latin typeface="Arial"/>
                <a:cs typeface="Arial"/>
              </a:rPr>
              <a:t> </a:t>
            </a:r>
            <a:r>
              <a:rPr dirty="0" sz="1300" spc="5">
                <a:latin typeface="Arial"/>
                <a:cs typeface="Arial"/>
              </a:rPr>
              <a:t>directly</a:t>
            </a:r>
            <a:r>
              <a:rPr dirty="0" sz="1300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to</a:t>
            </a:r>
            <a:r>
              <a:rPr dirty="0" sz="1300" spc="-30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their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phone!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02124" y="2694496"/>
            <a:ext cx="1676287" cy="350663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82600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72348" y="6457723"/>
            <a:ext cx="1177130" cy="25731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34441" y="899921"/>
            <a:ext cx="229552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30"/>
              <a:t>PAYMENT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34441" y="1319021"/>
            <a:ext cx="3217545" cy="993775"/>
          </a:xfrm>
          <a:prstGeom prst="rect">
            <a:avLst/>
          </a:prstGeom>
        </p:spPr>
        <p:txBody>
          <a:bodyPr wrap="square" lIns="0" tIns="142240" rIns="0" bIns="0" rtlCol="0" vert="horz">
            <a:spAutoFit/>
          </a:bodyPr>
          <a:lstStyle/>
          <a:p>
            <a:pPr marL="12700" marR="5080">
              <a:lnSpc>
                <a:spcPct val="76400"/>
              </a:lnSpc>
              <a:spcBef>
                <a:spcPts val="1120"/>
              </a:spcBef>
            </a:pPr>
            <a:r>
              <a:rPr dirty="0" sz="3600" spc="-10" b="1">
                <a:solidFill>
                  <a:srgbClr val="1F5C97"/>
                </a:solidFill>
                <a:latin typeface="Tahoma"/>
                <a:cs typeface="Tahoma"/>
              </a:rPr>
              <a:t>EXCHANGE </a:t>
            </a:r>
            <a:r>
              <a:rPr dirty="0" sz="3600" spc="-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3600" spc="-145" b="1">
                <a:latin typeface="Tahoma"/>
                <a:cs typeface="Tahoma"/>
              </a:rPr>
              <a:t>PRIME</a:t>
            </a:r>
            <a:r>
              <a:rPr dirty="0" sz="3600" spc="-135" b="1">
                <a:latin typeface="Tahoma"/>
                <a:cs typeface="Tahoma"/>
              </a:rPr>
              <a:t> </a:t>
            </a:r>
            <a:r>
              <a:rPr dirty="0" sz="3600" spc="-190" b="1">
                <a:latin typeface="Tahoma"/>
                <a:cs typeface="Tahoma"/>
              </a:rPr>
              <a:t>CREDIT</a:t>
            </a:r>
            <a:endParaRPr sz="36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4441" y="2157476"/>
            <a:ext cx="2145030" cy="39668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80" b="1">
                <a:latin typeface="Tahoma"/>
                <a:cs typeface="Tahoma"/>
              </a:rPr>
              <a:t>MAILER</a:t>
            </a:r>
            <a:endParaRPr sz="3600">
              <a:latin typeface="Tahoma"/>
              <a:cs typeface="Tahoma"/>
            </a:endParaRPr>
          </a:p>
          <a:p>
            <a:pPr marL="157480" marR="180975">
              <a:lnSpc>
                <a:spcPct val="100000"/>
              </a:lnSpc>
              <a:spcBef>
                <a:spcPts val="1725"/>
              </a:spcBef>
            </a:pP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Target Audience: </a:t>
            </a:r>
            <a:r>
              <a:rPr dirty="0" sz="1300" spc="-10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>
                <a:latin typeface="Arial"/>
                <a:cs typeface="Arial"/>
              </a:rPr>
              <a:t>Equifax </a:t>
            </a:r>
            <a:r>
              <a:rPr dirty="0" sz="1300" spc="15">
                <a:latin typeface="Arial"/>
                <a:cs typeface="Arial"/>
              </a:rPr>
              <a:t>credit </a:t>
            </a:r>
            <a:r>
              <a:rPr dirty="0" sz="1300">
                <a:latin typeface="Arial"/>
                <a:cs typeface="Arial"/>
              </a:rPr>
              <a:t>list </a:t>
            </a:r>
            <a:r>
              <a:rPr dirty="0" sz="1300" spc="25">
                <a:latin typeface="Arial"/>
                <a:cs typeface="Arial"/>
              </a:rPr>
              <a:t>with </a:t>
            </a:r>
            <a:r>
              <a:rPr dirty="0" sz="1300" spc="30">
                <a:latin typeface="Arial"/>
                <a:cs typeface="Arial"/>
              </a:rPr>
              <a:t> </a:t>
            </a:r>
            <a:r>
              <a:rPr dirty="0" sz="1300" spc="-10">
                <a:latin typeface="Arial"/>
                <a:cs typeface="Arial"/>
              </a:rPr>
              <a:t>specific </a:t>
            </a:r>
            <a:r>
              <a:rPr dirty="0" sz="1300" spc="20">
                <a:latin typeface="Arial"/>
                <a:cs typeface="Arial"/>
              </a:rPr>
              <a:t>credit </a:t>
            </a:r>
            <a:r>
              <a:rPr dirty="0" sz="1300" spc="-25">
                <a:latin typeface="Arial"/>
                <a:cs typeface="Arial"/>
              </a:rPr>
              <a:t>scores, 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current </a:t>
            </a:r>
            <a:r>
              <a:rPr dirty="0" sz="1300" spc="-5">
                <a:latin typeface="Arial"/>
                <a:cs typeface="Arial"/>
              </a:rPr>
              <a:t>payments,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current </a:t>
            </a:r>
            <a:r>
              <a:rPr dirty="0" sz="1300" spc="-10">
                <a:latin typeface="Arial"/>
                <a:cs typeface="Arial"/>
              </a:rPr>
              <a:t>rates. </a:t>
            </a:r>
            <a:r>
              <a:rPr dirty="0" sz="1300" spc="-25">
                <a:latin typeface="Arial"/>
                <a:cs typeface="Arial"/>
              </a:rPr>
              <a:t>Example: 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520-620 </a:t>
            </a:r>
            <a:r>
              <a:rPr dirty="0" sz="1300" spc="-35">
                <a:latin typeface="Arial"/>
                <a:cs typeface="Arial"/>
              </a:rPr>
              <a:t>Score, </a:t>
            </a:r>
            <a:r>
              <a:rPr dirty="0" sz="1300" spc="30">
                <a:latin typeface="Arial"/>
                <a:cs typeface="Arial"/>
              </a:rPr>
              <a:t>current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payment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over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$250,</a:t>
            </a:r>
            <a:r>
              <a:rPr dirty="0" sz="1300" spc="-7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current</a:t>
            </a:r>
            <a:r>
              <a:rPr dirty="0" sz="1300" spc="-5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rate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over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50">
                <a:latin typeface="Arial"/>
                <a:cs typeface="Arial"/>
              </a:rPr>
              <a:t>6%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Arial"/>
              <a:cs typeface="Arial"/>
            </a:endParaRPr>
          </a:p>
          <a:p>
            <a:pPr marL="157480" marR="5080">
              <a:lnSpc>
                <a:spcPct val="100000"/>
              </a:lnSpc>
            </a:pPr>
            <a:r>
              <a:rPr dirty="0" sz="1300" spc="-20" b="1">
                <a:solidFill>
                  <a:srgbClr val="1F5C97"/>
                </a:solidFill>
                <a:latin typeface="Tahoma"/>
                <a:cs typeface="Tahoma"/>
              </a:rPr>
              <a:t>Text </a:t>
            </a:r>
            <a:r>
              <a:rPr dirty="0" sz="1300" spc="-30" b="1">
                <a:solidFill>
                  <a:srgbClr val="1F5C97"/>
                </a:solidFill>
                <a:latin typeface="Tahoma"/>
                <a:cs typeface="Tahoma"/>
              </a:rPr>
              <a:t>Response: </a:t>
            </a:r>
            <a:r>
              <a:rPr dirty="0" sz="1300" spc="-2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0">
                <a:latin typeface="Arial"/>
                <a:cs typeface="Arial"/>
              </a:rPr>
              <a:t>Personalized</a:t>
            </a:r>
            <a:r>
              <a:rPr dirty="0" sz="1300" spc="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annual </a:t>
            </a:r>
            <a:r>
              <a:rPr dirty="0" sz="1300" spc="15">
                <a:latin typeface="Arial"/>
                <a:cs typeface="Arial"/>
              </a:rPr>
              <a:t> </a:t>
            </a:r>
            <a:r>
              <a:rPr dirty="0" sz="1300" spc="-35">
                <a:latin typeface="Arial"/>
                <a:cs typeface="Arial"/>
              </a:rPr>
              <a:t>savings.</a:t>
            </a:r>
            <a:r>
              <a:rPr dirty="0" sz="1300" spc="-25">
                <a:latin typeface="Arial"/>
                <a:cs typeface="Arial"/>
              </a:rPr>
              <a:t> Example:</a:t>
            </a:r>
            <a:r>
              <a:rPr dirty="0" sz="130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$450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(current </a:t>
            </a:r>
            <a:r>
              <a:rPr dirty="0" sz="1300">
                <a:latin typeface="Arial"/>
                <a:cs typeface="Arial"/>
              </a:rPr>
              <a:t>payment) </a:t>
            </a:r>
            <a:r>
              <a:rPr dirty="0" sz="1300" spc="-20">
                <a:latin typeface="Arial"/>
                <a:cs typeface="Arial"/>
              </a:rPr>
              <a:t>- </a:t>
            </a:r>
            <a:r>
              <a:rPr dirty="0" sz="1300" spc="15">
                <a:latin typeface="Arial"/>
                <a:cs typeface="Arial"/>
              </a:rPr>
              <a:t>$199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-40">
                <a:latin typeface="Arial"/>
                <a:cs typeface="Arial"/>
              </a:rPr>
              <a:t>(lease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special)</a:t>
            </a:r>
            <a:r>
              <a:rPr dirty="0" sz="1300" spc="10">
                <a:latin typeface="Arial"/>
                <a:cs typeface="Arial"/>
              </a:rPr>
              <a:t> </a:t>
            </a:r>
            <a:r>
              <a:rPr dirty="0" sz="1300" spc="-20">
                <a:latin typeface="Arial"/>
                <a:cs typeface="Arial"/>
              </a:rPr>
              <a:t>=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$251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(monthly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>
                <a:latin typeface="Arial"/>
                <a:cs typeface="Arial"/>
              </a:rPr>
              <a:t>difference)</a:t>
            </a:r>
            <a:r>
              <a:rPr dirty="0" sz="1300" spc="-5">
                <a:latin typeface="Arial"/>
                <a:cs typeface="Arial"/>
              </a:rPr>
              <a:t> x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12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20">
                <a:latin typeface="Arial"/>
                <a:cs typeface="Arial"/>
              </a:rPr>
              <a:t>=</a:t>
            </a:r>
            <a:endParaRPr sz="1300">
              <a:latin typeface="Arial"/>
              <a:cs typeface="Arial"/>
            </a:endParaRPr>
          </a:p>
          <a:p>
            <a:pPr marL="157480">
              <a:lnSpc>
                <a:spcPct val="100000"/>
              </a:lnSpc>
              <a:spcBef>
                <a:spcPts val="5"/>
              </a:spcBef>
            </a:pPr>
            <a:r>
              <a:rPr dirty="0" sz="1300">
                <a:latin typeface="Arial"/>
                <a:cs typeface="Arial"/>
              </a:rPr>
              <a:t>$3,012</a:t>
            </a:r>
            <a:r>
              <a:rPr dirty="0" sz="1300" spc="-75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ANNUAL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100">
                <a:latin typeface="Arial"/>
                <a:cs typeface="Arial"/>
              </a:rPr>
              <a:t>SAVINGS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265932" y="579119"/>
            <a:ext cx="5666740" cy="5661660"/>
            <a:chOff x="3265932" y="579119"/>
            <a:chExt cx="5666740" cy="566166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22257" y="2979406"/>
              <a:ext cx="4006664" cy="196445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07636" y="3044952"/>
              <a:ext cx="3840479" cy="18288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88992" y="4248899"/>
              <a:ext cx="4043171" cy="199186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992624" y="4332731"/>
              <a:ext cx="3840479" cy="18288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608320" y="579119"/>
              <a:ext cx="2924555" cy="2458212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701283" y="667511"/>
              <a:ext cx="2743200" cy="228600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622036" y="579119"/>
              <a:ext cx="2261616" cy="245821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708904" y="667511"/>
              <a:ext cx="2092452" cy="228600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569208" y="861059"/>
              <a:ext cx="1906524" cy="50596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265932" y="861059"/>
              <a:ext cx="608076" cy="505968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3539109" y="921765"/>
            <a:ext cx="1557020" cy="3784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46355">
              <a:lnSpc>
                <a:spcPts val="1390"/>
              </a:lnSpc>
              <a:spcBef>
                <a:spcPts val="100"/>
              </a:spcBef>
            </a:pPr>
            <a:r>
              <a:rPr dirty="0" sz="1200" spc="-25">
                <a:solidFill>
                  <a:srgbClr val="FFFFFF"/>
                </a:solidFill>
                <a:latin typeface="Tahoma"/>
                <a:cs typeface="Tahoma"/>
              </a:rPr>
              <a:t>TR</a:t>
            </a:r>
            <a:r>
              <a:rPr dirty="0" sz="1200" spc="-20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dirty="0" sz="1200" spc="-6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-75">
                <a:solidFill>
                  <a:srgbClr val="FFFFFF"/>
                </a:solidFill>
                <a:latin typeface="Tahoma"/>
                <a:cs typeface="Tahoma"/>
              </a:rPr>
              <a:t>IT</a:t>
            </a:r>
            <a:r>
              <a:rPr dirty="0" sz="1200" spc="-7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95">
                <a:solidFill>
                  <a:srgbClr val="FFFFFF"/>
                </a:solidFill>
                <a:latin typeface="Tahoma"/>
                <a:cs typeface="Tahoma"/>
              </a:rPr>
              <a:t>N</a:t>
            </a:r>
            <a:r>
              <a:rPr dirty="0" sz="1200" spc="7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200" spc="25">
                <a:solidFill>
                  <a:srgbClr val="FFFFFF"/>
                </a:solidFill>
                <a:latin typeface="Tahoma"/>
                <a:cs typeface="Tahoma"/>
              </a:rPr>
              <a:t>W</a:t>
            </a:r>
            <a:r>
              <a:rPr dirty="0" sz="1200" spc="-80">
                <a:solidFill>
                  <a:srgbClr val="FFFFFF"/>
                </a:solidFill>
                <a:latin typeface="Tahoma"/>
                <a:cs typeface="Tahoma"/>
              </a:rPr>
              <a:t>!</a:t>
            </a:r>
            <a:endParaRPr sz="1200">
              <a:latin typeface="Tahoma"/>
              <a:cs typeface="Tahoma"/>
            </a:endParaRPr>
          </a:p>
          <a:p>
            <a:pPr algn="ctr">
              <a:lnSpc>
                <a:spcPts val="1390"/>
              </a:lnSpc>
            </a:pPr>
            <a:r>
              <a:rPr dirty="0" sz="1200" spc="-13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200" spc="1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1200" spc="25">
                <a:solidFill>
                  <a:srgbClr val="FFFFFF"/>
                </a:solidFill>
                <a:latin typeface="Tahoma"/>
                <a:cs typeface="Tahoma"/>
              </a:rPr>
              <a:t>x</a:t>
            </a:r>
            <a:r>
              <a:rPr dirty="0" sz="1200" spc="2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200" spc="-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-65" b="1">
                <a:solidFill>
                  <a:srgbClr val="FFFFFF"/>
                </a:solidFill>
                <a:latin typeface="Tahoma"/>
                <a:cs typeface="Tahoma"/>
              </a:rPr>
              <a:t>FPRJZ</a:t>
            </a:r>
            <a:r>
              <a:rPr dirty="0" sz="1200" spc="-65" b="1">
                <a:solidFill>
                  <a:srgbClr val="FFFFFF"/>
                </a:solidFill>
                <a:latin typeface="Tahoma"/>
                <a:cs typeface="Tahoma"/>
              </a:rPr>
              <a:t>P</a:t>
            </a:r>
            <a:r>
              <a:rPr dirty="0" sz="1200" spc="-20" b="1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45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dirty="0" sz="1200" spc="-6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-65" b="1">
                <a:solidFill>
                  <a:srgbClr val="FFFFFF"/>
                </a:solidFill>
                <a:latin typeface="Tahoma"/>
                <a:cs typeface="Tahoma"/>
              </a:rPr>
              <a:t>48498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02124" y="2694496"/>
            <a:ext cx="1676287" cy="350663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0" y="0"/>
            <a:ext cx="9144000" cy="6132830"/>
            <a:chOff x="0" y="0"/>
            <a:chExt cx="9144000" cy="613283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9144000" cy="82600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75550" y="2083300"/>
              <a:ext cx="3072491" cy="404927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51803" y="2168651"/>
              <a:ext cx="2924555" cy="387400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36591" y="790955"/>
              <a:ext cx="3122675" cy="407822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31079" y="894588"/>
              <a:ext cx="2938272" cy="3875532"/>
            </a:xfrm>
            <a:prstGeom prst="rect">
              <a:avLst/>
            </a:prstGeom>
          </p:spPr>
        </p:pic>
      </p:grpSp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772348" y="6457723"/>
            <a:ext cx="1177130" cy="25731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34441" y="1041653"/>
            <a:ext cx="422148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185"/>
              <a:t>3</a:t>
            </a:r>
            <a:r>
              <a:rPr dirty="0" spc="-409"/>
              <a:t>-</a:t>
            </a:r>
            <a:r>
              <a:rPr dirty="0" spc="-114"/>
              <a:t> </a:t>
            </a:r>
            <a:r>
              <a:rPr dirty="0" spc="-45"/>
              <a:t>CARD</a:t>
            </a:r>
            <a:r>
              <a:rPr dirty="0" spc="-120"/>
              <a:t> </a:t>
            </a:r>
            <a:r>
              <a:rPr dirty="0" spc="30"/>
              <a:t>PAYMENT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34441" y="1460753"/>
            <a:ext cx="2557780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10" b="1">
                <a:solidFill>
                  <a:srgbClr val="1F5C97"/>
                </a:solidFill>
                <a:latin typeface="Tahoma"/>
                <a:cs typeface="Tahoma"/>
              </a:rPr>
              <a:t>EXCHANGE</a:t>
            </a:r>
            <a:endParaRPr sz="36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34441" y="1879853"/>
            <a:ext cx="3216910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150" b="1">
                <a:latin typeface="Tahoma"/>
                <a:cs typeface="Tahoma"/>
              </a:rPr>
              <a:t>PRIME</a:t>
            </a:r>
            <a:r>
              <a:rPr dirty="0" sz="3600" spc="-130" b="1">
                <a:latin typeface="Tahoma"/>
                <a:cs typeface="Tahoma"/>
              </a:rPr>
              <a:t> </a:t>
            </a:r>
            <a:r>
              <a:rPr dirty="0" sz="3600" spc="-190" b="1">
                <a:latin typeface="Tahoma"/>
                <a:cs typeface="Tahoma"/>
              </a:rPr>
              <a:t>CREDIT</a:t>
            </a:r>
            <a:endParaRPr sz="360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34441" y="2081362"/>
            <a:ext cx="2145030" cy="4043045"/>
          </a:xfrm>
          <a:prstGeom prst="rect">
            <a:avLst/>
          </a:prstGeom>
        </p:spPr>
        <p:txBody>
          <a:bodyPr wrap="square" lIns="0" tIns="2298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10"/>
              </a:spcBef>
            </a:pPr>
            <a:r>
              <a:rPr dirty="0" sz="3600" spc="-75" b="1">
                <a:latin typeface="Tahoma"/>
                <a:cs typeface="Tahoma"/>
              </a:rPr>
              <a:t>MAILER</a:t>
            </a:r>
            <a:endParaRPr sz="3600">
              <a:latin typeface="Tahoma"/>
              <a:cs typeface="Tahoma"/>
            </a:endParaRPr>
          </a:p>
          <a:p>
            <a:pPr marL="157480" marR="180975">
              <a:lnSpc>
                <a:spcPct val="100000"/>
              </a:lnSpc>
              <a:spcBef>
                <a:spcPts val="615"/>
              </a:spcBef>
            </a:pP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Target Audience: </a:t>
            </a:r>
            <a:r>
              <a:rPr dirty="0" sz="1300" spc="-10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>
                <a:latin typeface="Arial"/>
                <a:cs typeface="Arial"/>
              </a:rPr>
              <a:t>Equifax </a:t>
            </a:r>
            <a:r>
              <a:rPr dirty="0" sz="1300" spc="15">
                <a:latin typeface="Arial"/>
                <a:cs typeface="Arial"/>
              </a:rPr>
              <a:t>credit </a:t>
            </a:r>
            <a:r>
              <a:rPr dirty="0" sz="1300">
                <a:latin typeface="Arial"/>
                <a:cs typeface="Arial"/>
              </a:rPr>
              <a:t>list </a:t>
            </a:r>
            <a:r>
              <a:rPr dirty="0" sz="1300" spc="25">
                <a:latin typeface="Arial"/>
                <a:cs typeface="Arial"/>
              </a:rPr>
              <a:t>with </a:t>
            </a:r>
            <a:r>
              <a:rPr dirty="0" sz="1300" spc="30">
                <a:latin typeface="Arial"/>
                <a:cs typeface="Arial"/>
              </a:rPr>
              <a:t> </a:t>
            </a:r>
            <a:r>
              <a:rPr dirty="0" sz="1300" spc="-10">
                <a:latin typeface="Arial"/>
                <a:cs typeface="Arial"/>
              </a:rPr>
              <a:t>specific </a:t>
            </a:r>
            <a:r>
              <a:rPr dirty="0" sz="1300" spc="20">
                <a:latin typeface="Arial"/>
                <a:cs typeface="Arial"/>
              </a:rPr>
              <a:t>credit </a:t>
            </a:r>
            <a:r>
              <a:rPr dirty="0" sz="1300" spc="-25">
                <a:latin typeface="Arial"/>
                <a:cs typeface="Arial"/>
              </a:rPr>
              <a:t>scores, 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current </a:t>
            </a:r>
            <a:r>
              <a:rPr dirty="0" sz="1300" spc="-5">
                <a:latin typeface="Arial"/>
                <a:cs typeface="Arial"/>
              </a:rPr>
              <a:t>payments,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current </a:t>
            </a:r>
            <a:r>
              <a:rPr dirty="0" sz="1300" spc="-10">
                <a:latin typeface="Arial"/>
                <a:cs typeface="Arial"/>
              </a:rPr>
              <a:t>rates. </a:t>
            </a:r>
            <a:r>
              <a:rPr dirty="0" sz="1300" spc="-25">
                <a:latin typeface="Arial"/>
                <a:cs typeface="Arial"/>
              </a:rPr>
              <a:t>Example: 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520-620 </a:t>
            </a:r>
            <a:r>
              <a:rPr dirty="0" sz="1300" spc="-35">
                <a:latin typeface="Arial"/>
                <a:cs typeface="Arial"/>
              </a:rPr>
              <a:t>Score, </a:t>
            </a:r>
            <a:r>
              <a:rPr dirty="0" sz="1300" spc="30">
                <a:latin typeface="Arial"/>
                <a:cs typeface="Arial"/>
              </a:rPr>
              <a:t>current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payment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over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$250,</a:t>
            </a:r>
            <a:r>
              <a:rPr dirty="0" sz="1300" spc="-7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current</a:t>
            </a:r>
            <a:r>
              <a:rPr dirty="0" sz="1300" spc="-5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rate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over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50">
                <a:latin typeface="Arial"/>
                <a:cs typeface="Arial"/>
              </a:rPr>
              <a:t>6%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Arial"/>
              <a:cs typeface="Arial"/>
            </a:endParaRPr>
          </a:p>
          <a:p>
            <a:pPr marL="157480" marR="5080">
              <a:lnSpc>
                <a:spcPct val="100000"/>
              </a:lnSpc>
            </a:pPr>
            <a:r>
              <a:rPr dirty="0" sz="1300" spc="-20" b="1">
                <a:solidFill>
                  <a:srgbClr val="1F5C97"/>
                </a:solidFill>
                <a:latin typeface="Tahoma"/>
                <a:cs typeface="Tahoma"/>
              </a:rPr>
              <a:t>Text </a:t>
            </a:r>
            <a:r>
              <a:rPr dirty="0" sz="1300" spc="-30" b="1">
                <a:solidFill>
                  <a:srgbClr val="1F5C97"/>
                </a:solidFill>
                <a:latin typeface="Tahoma"/>
                <a:cs typeface="Tahoma"/>
              </a:rPr>
              <a:t>Response: </a:t>
            </a:r>
            <a:r>
              <a:rPr dirty="0" sz="1300" spc="-2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0">
                <a:latin typeface="Arial"/>
                <a:cs typeface="Arial"/>
              </a:rPr>
              <a:t>Personalized</a:t>
            </a:r>
            <a:r>
              <a:rPr dirty="0" sz="1300" spc="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annual </a:t>
            </a:r>
            <a:r>
              <a:rPr dirty="0" sz="1300" spc="15">
                <a:latin typeface="Arial"/>
                <a:cs typeface="Arial"/>
              </a:rPr>
              <a:t> </a:t>
            </a:r>
            <a:r>
              <a:rPr dirty="0" sz="1300" spc="-35">
                <a:latin typeface="Arial"/>
                <a:cs typeface="Arial"/>
              </a:rPr>
              <a:t>savings.</a:t>
            </a:r>
            <a:r>
              <a:rPr dirty="0" sz="1300" spc="-25">
                <a:latin typeface="Arial"/>
                <a:cs typeface="Arial"/>
              </a:rPr>
              <a:t> Example:</a:t>
            </a:r>
            <a:r>
              <a:rPr dirty="0" sz="130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$450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(current </a:t>
            </a:r>
            <a:r>
              <a:rPr dirty="0" sz="1300">
                <a:latin typeface="Arial"/>
                <a:cs typeface="Arial"/>
              </a:rPr>
              <a:t>payment) </a:t>
            </a:r>
            <a:r>
              <a:rPr dirty="0" sz="1300" spc="-20">
                <a:latin typeface="Arial"/>
                <a:cs typeface="Arial"/>
              </a:rPr>
              <a:t>- </a:t>
            </a:r>
            <a:r>
              <a:rPr dirty="0" sz="1300" spc="15">
                <a:latin typeface="Arial"/>
                <a:cs typeface="Arial"/>
              </a:rPr>
              <a:t>$199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-40">
                <a:latin typeface="Arial"/>
                <a:cs typeface="Arial"/>
              </a:rPr>
              <a:t>(lease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special)</a:t>
            </a:r>
            <a:r>
              <a:rPr dirty="0" sz="1300" spc="10">
                <a:latin typeface="Arial"/>
                <a:cs typeface="Arial"/>
              </a:rPr>
              <a:t> </a:t>
            </a:r>
            <a:r>
              <a:rPr dirty="0" sz="1300" spc="-20">
                <a:latin typeface="Arial"/>
                <a:cs typeface="Arial"/>
              </a:rPr>
              <a:t>=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$251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(monthly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>
                <a:latin typeface="Arial"/>
                <a:cs typeface="Arial"/>
              </a:rPr>
              <a:t>difference)</a:t>
            </a:r>
            <a:r>
              <a:rPr dirty="0" sz="1300" spc="-5">
                <a:latin typeface="Arial"/>
                <a:cs typeface="Arial"/>
              </a:rPr>
              <a:t> x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12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20">
                <a:latin typeface="Arial"/>
                <a:cs typeface="Arial"/>
              </a:rPr>
              <a:t>=</a:t>
            </a:r>
            <a:endParaRPr sz="1300">
              <a:latin typeface="Arial"/>
              <a:cs typeface="Arial"/>
            </a:endParaRPr>
          </a:p>
          <a:p>
            <a:pPr marL="157480">
              <a:lnSpc>
                <a:spcPct val="100000"/>
              </a:lnSpc>
              <a:spcBef>
                <a:spcPts val="5"/>
              </a:spcBef>
            </a:pPr>
            <a:r>
              <a:rPr dirty="0" sz="1300">
                <a:latin typeface="Arial"/>
                <a:cs typeface="Arial"/>
              </a:rPr>
              <a:t>$3,012</a:t>
            </a:r>
            <a:r>
              <a:rPr dirty="0" sz="1300" spc="-75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ANNUAL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100">
                <a:latin typeface="Arial"/>
                <a:cs typeface="Arial"/>
              </a:rPr>
              <a:t>SAVINGS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361944" y="5128259"/>
            <a:ext cx="2230120" cy="504825"/>
            <a:chOff x="3361944" y="5128259"/>
            <a:chExt cx="2230120" cy="504825"/>
          </a:xfrm>
        </p:grpSpPr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361944" y="5128259"/>
              <a:ext cx="1921764" cy="50444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77383" y="5128259"/>
              <a:ext cx="614172" cy="504443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3784472" y="5188458"/>
            <a:ext cx="1557655" cy="3784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46355">
              <a:lnSpc>
                <a:spcPts val="1390"/>
              </a:lnSpc>
              <a:spcBef>
                <a:spcPts val="100"/>
              </a:spcBef>
            </a:pPr>
            <a:r>
              <a:rPr dirty="0" sz="1200" spc="-25">
                <a:solidFill>
                  <a:srgbClr val="FFFFFF"/>
                </a:solidFill>
                <a:latin typeface="Tahoma"/>
                <a:cs typeface="Tahoma"/>
              </a:rPr>
              <a:t>TR</a:t>
            </a:r>
            <a:r>
              <a:rPr dirty="0" sz="1200" spc="-20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dirty="0" sz="1200" spc="-6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-75">
                <a:solidFill>
                  <a:srgbClr val="FFFFFF"/>
                </a:solidFill>
                <a:latin typeface="Tahoma"/>
                <a:cs typeface="Tahoma"/>
              </a:rPr>
              <a:t>IT</a:t>
            </a:r>
            <a:r>
              <a:rPr dirty="0" sz="1200" spc="-7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95">
                <a:solidFill>
                  <a:srgbClr val="FFFFFF"/>
                </a:solidFill>
                <a:latin typeface="Tahoma"/>
                <a:cs typeface="Tahoma"/>
              </a:rPr>
              <a:t>N</a:t>
            </a:r>
            <a:r>
              <a:rPr dirty="0" sz="1200" spc="7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200" spc="25">
                <a:solidFill>
                  <a:srgbClr val="FFFFFF"/>
                </a:solidFill>
                <a:latin typeface="Tahoma"/>
                <a:cs typeface="Tahoma"/>
              </a:rPr>
              <a:t>W</a:t>
            </a:r>
            <a:r>
              <a:rPr dirty="0" sz="1200" spc="-80">
                <a:solidFill>
                  <a:srgbClr val="FFFFFF"/>
                </a:solidFill>
                <a:latin typeface="Tahoma"/>
                <a:cs typeface="Tahoma"/>
              </a:rPr>
              <a:t>!</a:t>
            </a:r>
            <a:endParaRPr sz="1200">
              <a:latin typeface="Tahoma"/>
              <a:cs typeface="Tahoma"/>
            </a:endParaRPr>
          </a:p>
          <a:p>
            <a:pPr algn="ctr">
              <a:lnSpc>
                <a:spcPts val="1390"/>
              </a:lnSpc>
            </a:pPr>
            <a:r>
              <a:rPr dirty="0" sz="1200" spc="-13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200" spc="1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1200" spc="25">
                <a:solidFill>
                  <a:srgbClr val="FFFFFF"/>
                </a:solidFill>
                <a:latin typeface="Tahoma"/>
                <a:cs typeface="Tahoma"/>
              </a:rPr>
              <a:t>x</a:t>
            </a:r>
            <a:r>
              <a:rPr dirty="0" sz="1200" spc="2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200" spc="-5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-65" b="1">
                <a:solidFill>
                  <a:srgbClr val="FFFFFF"/>
                </a:solidFill>
                <a:latin typeface="Tahoma"/>
                <a:cs typeface="Tahoma"/>
              </a:rPr>
              <a:t>FPRJZ</a:t>
            </a:r>
            <a:r>
              <a:rPr dirty="0" sz="1200" spc="-65" b="1">
                <a:solidFill>
                  <a:srgbClr val="FFFFFF"/>
                </a:solidFill>
                <a:latin typeface="Tahoma"/>
                <a:cs typeface="Tahoma"/>
              </a:rPr>
              <a:t>P</a:t>
            </a:r>
            <a:r>
              <a:rPr dirty="0" sz="1200" spc="-15" b="1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45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dirty="0" sz="1200" spc="-6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-65" b="1">
                <a:solidFill>
                  <a:srgbClr val="FFFFFF"/>
                </a:solidFill>
                <a:latin typeface="Tahoma"/>
                <a:cs typeface="Tahoma"/>
              </a:rPr>
              <a:t>48498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03702" y="4441540"/>
            <a:ext cx="734614" cy="153803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82600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10374" y="4546722"/>
            <a:ext cx="1219714" cy="139078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23160" y="4645152"/>
            <a:ext cx="644651" cy="129235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328916" y="4744211"/>
            <a:ext cx="1264222" cy="119329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255240" y="4961308"/>
            <a:ext cx="1798028" cy="96788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406400" y="5961075"/>
            <a:ext cx="1397635" cy="3924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 marL="12700" marR="5080" indent="-1270">
              <a:lnSpc>
                <a:spcPct val="100000"/>
              </a:lnSpc>
              <a:spcBef>
                <a:spcPts val="105"/>
              </a:spcBef>
            </a:pPr>
            <a:r>
              <a:rPr dirty="0" sz="800" spc="15">
                <a:latin typeface="Tahoma"/>
                <a:cs typeface="Tahoma"/>
              </a:rPr>
              <a:t>i</a:t>
            </a:r>
            <a:r>
              <a:rPr dirty="0" sz="800" spc="45">
                <a:latin typeface="Tahoma"/>
                <a:cs typeface="Tahoma"/>
              </a:rPr>
              <a:t>H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20">
                <a:latin typeface="Tahoma"/>
                <a:cs typeface="Tahoma"/>
              </a:rPr>
              <a:t>a</a:t>
            </a:r>
            <a:r>
              <a:rPr dirty="0" sz="800" spc="35">
                <a:latin typeface="Tahoma"/>
                <a:cs typeface="Tahoma"/>
              </a:rPr>
              <a:t>r</a:t>
            </a:r>
            <a:r>
              <a:rPr dirty="0" sz="800" spc="15">
                <a:latin typeface="Tahoma"/>
                <a:cs typeface="Tahoma"/>
              </a:rPr>
              <a:t>t</a:t>
            </a:r>
            <a:r>
              <a:rPr dirty="0" sz="800" spc="-45">
                <a:latin typeface="Tahoma"/>
                <a:cs typeface="Tahoma"/>
              </a:rPr>
              <a:t> </a:t>
            </a:r>
            <a:r>
              <a:rPr dirty="0" sz="800" spc="35">
                <a:latin typeface="Tahoma"/>
                <a:cs typeface="Tahoma"/>
              </a:rPr>
              <a:t>Di</a:t>
            </a:r>
            <a:r>
              <a:rPr dirty="0" sz="800" spc="25">
                <a:latin typeface="Tahoma"/>
                <a:cs typeface="Tahoma"/>
              </a:rPr>
              <a:t>r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10">
                <a:latin typeface="Tahoma"/>
                <a:cs typeface="Tahoma"/>
              </a:rPr>
              <a:t>c</a:t>
            </a:r>
            <a:r>
              <a:rPr dirty="0" sz="800" spc="10">
                <a:latin typeface="Tahoma"/>
                <a:cs typeface="Tahoma"/>
              </a:rPr>
              <a:t>t</a:t>
            </a:r>
            <a:r>
              <a:rPr dirty="0" sz="800" spc="-60">
                <a:latin typeface="Tahoma"/>
                <a:cs typeface="Tahoma"/>
              </a:rPr>
              <a:t> </a:t>
            </a:r>
            <a:r>
              <a:rPr dirty="0" sz="800" spc="100">
                <a:latin typeface="Tahoma"/>
                <a:cs typeface="Tahoma"/>
              </a:rPr>
              <a:t>M</a:t>
            </a:r>
            <a:r>
              <a:rPr dirty="0" sz="800" spc="20">
                <a:latin typeface="Tahoma"/>
                <a:cs typeface="Tahoma"/>
              </a:rPr>
              <a:t>a</a:t>
            </a:r>
            <a:r>
              <a:rPr dirty="0" sz="800" spc="20">
                <a:latin typeface="Tahoma"/>
                <a:cs typeface="Tahoma"/>
              </a:rPr>
              <a:t>il</a:t>
            </a:r>
            <a:r>
              <a:rPr dirty="0" sz="800" spc="-35">
                <a:latin typeface="Tahoma"/>
                <a:cs typeface="Tahoma"/>
              </a:rPr>
              <a:t> </a:t>
            </a:r>
            <a:r>
              <a:rPr dirty="0" sz="800" spc="40">
                <a:latin typeface="Tahoma"/>
                <a:cs typeface="Tahoma"/>
              </a:rPr>
              <a:t>u</a:t>
            </a:r>
            <a:r>
              <a:rPr dirty="0" sz="800" spc="25">
                <a:latin typeface="Tahoma"/>
                <a:cs typeface="Tahoma"/>
              </a:rPr>
              <a:t>se</a:t>
            </a:r>
            <a:r>
              <a:rPr dirty="0" sz="800" spc="20">
                <a:latin typeface="Tahoma"/>
                <a:cs typeface="Tahoma"/>
              </a:rPr>
              <a:t>s  </a:t>
            </a:r>
            <a:r>
              <a:rPr dirty="0" sz="800" spc="30">
                <a:latin typeface="Tahoma"/>
                <a:cs typeface="Tahoma"/>
              </a:rPr>
              <a:t>proven</a:t>
            </a:r>
            <a:r>
              <a:rPr dirty="0" sz="800" spc="-65">
                <a:latin typeface="Tahoma"/>
                <a:cs typeface="Tahoma"/>
              </a:rPr>
              <a:t> </a:t>
            </a:r>
            <a:r>
              <a:rPr dirty="0" sz="800" spc="25">
                <a:latin typeface="Tahoma"/>
                <a:cs typeface="Tahoma"/>
              </a:rPr>
              <a:t>artwork</a:t>
            </a:r>
            <a:r>
              <a:rPr dirty="0" sz="800" spc="-15">
                <a:latin typeface="Tahoma"/>
                <a:cs typeface="Tahoma"/>
              </a:rPr>
              <a:t> </a:t>
            </a:r>
            <a:r>
              <a:rPr dirty="0" sz="800" spc="40">
                <a:latin typeface="Tahoma"/>
                <a:cs typeface="Tahoma"/>
              </a:rPr>
              <a:t>and</a:t>
            </a:r>
            <a:r>
              <a:rPr dirty="0" sz="800" spc="-50">
                <a:latin typeface="Tahoma"/>
                <a:cs typeface="Tahoma"/>
              </a:rPr>
              <a:t> </a:t>
            </a:r>
            <a:r>
              <a:rPr dirty="0" sz="800" spc="20">
                <a:latin typeface="Tahoma"/>
                <a:cs typeface="Tahoma"/>
              </a:rPr>
              <a:t>targeted </a:t>
            </a:r>
            <a:r>
              <a:rPr dirty="0" sz="800" spc="-235">
                <a:latin typeface="Tahoma"/>
                <a:cs typeface="Tahoma"/>
              </a:rPr>
              <a:t> </a:t>
            </a:r>
            <a:r>
              <a:rPr dirty="0" sz="800" spc="35">
                <a:latin typeface="Tahoma"/>
                <a:cs typeface="Tahoma"/>
              </a:rPr>
              <a:t>d</a:t>
            </a:r>
            <a:r>
              <a:rPr dirty="0" sz="800" spc="30">
                <a:latin typeface="Tahoma"/>
                <a:cs typeface="Tahoma"/>
              </a:rPr>
              <a:t>a</a:t>
            </a:r>
            <a:r>
              <a:rPr dirty="0" sz="800" spc="15">
                <a:latin typeface="Tahoma"/>
                <a:cs typeface="Tahoma"/>
              </a:rPr>
              <a:t>t</a:t>
            </a:r>
            <a:r>
              <a:rPr dirty="0" sz="800" spc="25">
                <a:latin typeface="Tahoma"/>
                <a:cs typeface="Tahoma"/>
              </a:rPr>
              <a:t>a</a:t>
            </a:r>
            <a:r>
              <a:rPr dirty="0" sz="800" spc="-40">
                <a:latin typeface="Tahoma"/>
                <a:cs typeface="Tahoma"/>
              </a:rPr>
              <a:t> </a:t>
            </a:r>
            <a:r>
              <a:rPr dirty="0" sz="800" spc="15">
                <a:latin typeface="Tahoma"/>
                <a:cs typeface="Tahoma"/>
              </a:rPr>
              <a:t>t</a:t>
            </a:r>
            <a:r>
              <a:rPr dirty="0" sz="800" spc="50">
                <a:latin typeface="Tahoma"/>
                <a:cs typeface="Tahoma"/>
              </a:rPr>
              <a:t>o</a:t>
            </a:r>
            <a:r>
              <a:rPr dirty="0" sz="800" spc="-30">
                <a:latin typeface="Tahoma"/>
                <a:cs typeface="Tahoma"/>
              </a:rPr>
              <a:t> </a:t>
            </a:r>
            <a:r>
              <a:rPr dirty="0" sz="800" spc="-5">
                <a:latin typeface="Tahoma"/>
                <a:cs typeface="Tahoma"/>
              </a:rPr>
              <a:t>g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35">
                <a:latin typeface="Tahoma"/>
                <a:cs typeface="Tahoma"/>
              </a:rPr>
              <a:t>ne</a:t>
            </a:r>
            <a:r>
              <a:rPr dirty="0" sz="800" spc="30">
                <a:latin typeface="Tahoma"/>
                <a:cs typeface="Tahoma"/>
              </a:rPr>
              <a:t>r</a:t>
            </a:r>
            <a:r>
              <a:rPr dirty="0" sz="800" spc="20">
                <a:latin typeface="Tahoma"/>
                <a:cs typeface="Tahoma"/>
              </a:rPr>
              <a:t>a</a:t>
            </a:r>
            <a:r>
              <a:rPr dirty="0" sz="800" spc="15">
                <a:latin typeface="Tahoma"/>
                <a:cs typeface="Tahoma"/>
              </a:rPr>
              <a:t>t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-70">
                <a:latin typeface="Tahoma"/>
                <a:cs typeface="Tahoma"/>
              </a:rPr>
              <a:t> </a:t>
            </a:r>
            <a:r>
              <a:rPr dirty="0" sz="800" spc="25">
                <a:latin typeface="Tahoma"/>
                <a:cs typeface="Tahoma"/>
              </a:rPr>
              <a:t>int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30">
                <a:latin typeface="Tahoma"/>
                <a:cs typeface="Tahoma"/>
              </a:rPr>
              <a:t>r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20">
                <a:latin typeface="Tahoma"/>
                <a:cs typeface="Tahoma"/>
              </a:rPr>
              <a:t>st</a:t>
            </a:r>
            <a:endParaRPr sz="8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43708" y="5961075"/>
            <a:ext cx="1003935" cy="3924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800" spc="20">
                <a:latin typeface="Tahoma"/>
                <a:cs typeface="Tahoma"/>
              </a:rPr>
              <a:t>C</a:t>
            </a:r>
            <a:r>
              <a:rPr dirty="0" sz="800" spc="40">
                <a:latin typeface="Tahoma"/>
                <a:cs typeface="Tahoma"/>
              </a:rPr>
              <a:t>u</a:t>
            </a:r>
            <a:r>
              <a:rPr dirty="0" sz="800" spc="20">
                <a:latin typeface="Tahoma"/>
                <a:cs typeface="Tahoma"/>
              </a:rPr>
              <a:t>st</a:t>
            </a:r>
            <a:r>
              <a:rPr dirty="0" sz="800" spc="40">
                <a:latin typeface="Tahoma"/>
                <a:cs typeface="Tahoma"/>
              </a:rPr>
              <a:t>o</a:t>
            </a:r>
            <a:r>
              <a:rPr dirty="0" sz="800" spc="65">
                <a:latin typeface="Tahoma"/>
                <a:cs typeface="Tahoma"/>
              </a:rPr>
              <a:t>m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35">
                <a:latin typeface="Tahoma"/>
                <a:cs typeface="Tahoma"/>
              </a:rPr>
              <a:t>r</a:t>
            </a:r>
            <a:r>
              <a:rPr dirty="0" sz="800" spc="25">
                <a:latin typeface="Tahoma"/>
                <a:cs typeface="Tahoma"/>
              </a:rPr>
              <a:t>s</a:t>
            </a:r>
            <a:r>
              <a:rPr dirty="0" sz="800" spc="-40">
                <a:latin typeface="Tahoma"/>
                <a:cs typeface="Tahoma"/>
              </a:rPr>
              <a:t> </a:t>
            </a:r>
            <a:r>
              <a:rPr dirty="0" sz="800" spc="15">
                <a:latin typeface="Tahoma"/>
                <a:cs typeface="Tahoma"/>
              </a:rPr>
              <a:t>t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20">
                <a:latin typeface="Tahoma"/>
                <a:cs typeface="Tahoma"/>
              </a:rPr>
              <a:t>x</a:t>
            </a:r>
            <a:r>
              <a:rPr dirty="0" sz="800" spc="15">
                <a:latin typeface="Tahoma"/>
                <a:cs typeface="Tahoma"/>
              </a:rPr>
              <a:t>t</a:t>
            </a:r>
            <a:r>
              <a:rPr dirty="0" sz="800" spc="-35">
                <a:latin typeface="Tahoma"/>
                <a:cs typeface="Tahoma"/>
              </a:rPr>
              <a:t> </a:t>
            </a:r>
            <a:r>
              <a:rPr dirty="0" sz="800" spc="15">
                <a:latin typeface="Tahoma"/>
                <a:cs typeface="Tahoma"/>
              </a:rPr>
              <a:t>t</a:t>
            </a:r>
            <a:r>
              <a:rPr dirty="0" sz="800" spc="40">
                <a:latin typeface="Tahoma"/>
                <a:cs typeface="Tahoma"/>
              </a:rPr>
              <a:t>h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30">
                <a:latin typeface="Tahoma"/>
                <a:cs typeface="Tahoma"/>
              </a:rPr>
              <a:t>ir  </a:t>
            </a:r>
            <a:r>
              <a:rPr dirty="0" sz="800" spc="45">
                <a:latin typeface="Tahoma"/>
                <a:cs typeface="Tahoma"/>
              </a:rPr>
              <a:t>u</a:t>
            </a:r>
            <a:r>
              <a:rPr dirty="0" sz="800" spc="40">
                <a:latin typeface="Tahoma"/>
                <a:cs typeface="Tahoma"/>
              </a:rPr>
              <a:t>n</a:t>
            </a:r>
            <a:r>
              <a:rPr dirty="0" sz="800" spc="35">
                <a:latin typeface="Tahoma"/>
                <a:cs typeface="Tahoma"/>
              </a:rPr>
              <a:t>ique</a:t>
            </a:r>
            <a:r>
              <a:rPr dirty="0" sz="800" spc="-70">
                <a:latin typeface="Tahoma"/>
                <a:cs typeface="Tahoma"/>
              </a:rPr>
              <a:t> </a:t>
            </a:r>
            <a:r>
              <a:rPr dirty="0" sz="800" spc="35">
                <a:latin typeface="Tahoma"/>
                <a:cs typeface="Tahoma"/>
              </a:rPr>
              <a:t>P</a:t>
            </a:r>
            <a:r>
              <a:rPr dirty="0" sz="800" spc="-75">
                <a:latin typeface="Tahoma"/>
                <a:cs typeface="Tahoma"/>
              </a:rPr>
              <a:t>I</a:t>
            </a:r>
            <a:r>
              <a:rPr dirty="0" sz="800" spc="70">
                <a:latin typeface="Tahoma"/>
                <a:cs typeface="Tahoma"/>
              </a:rPr>
              <a:t>N</a:t>
            </a:r>
            <a:r>
              <a:rPr dirty="0" sz="800" spc="-45">
                <a:latin typeface="Tahoma"/>
                <a:cs typeface="Tahoma"/>
              </a:rPr>
              <a:t> </a:t>
            </a:r>
            <a:r>
              <a:rPr dirty="0" sz="800" spc="50">
                <a:latin typeface="Tahoma"/>
                <a:cs typeface="Tahoma"/>
              </a:rPr>
              <a:t>p</a:t>
            </a:r>
            <a:r>
              <a:rPr dirty="0" sz="800" spc="30">
                <a:latin typeface="Tahoma"/>
                <a:cs typeface="Tahoma"/>
              </a:rPr>
              <a:t>r</a:t>
            </a:r>
            <a:r>
              <a:rPr dirty="0" sz="800" spc="25">
                <a:latin typeface="Tahoma"/>
                <a:cs typeface="Tahoma"/>
              </a:rPr>
              <a:t>int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35">
                <a:latin typeface="Tahoma"/>
                <a:cs typeface="Tahoma"/>
              </a:rPr>
              <a:t>d  </a:t>
            </a:r>
            <a:r>
              <a:rPr dirty="0" sz="800" spc="40">
                <a:latin typeface="Tahoma"/>
                <a:cs typeface="Tahoma"/>
              </a:rPr>
              <a:t>on</a:t>
            </a:r>
            <a:r>
              <a:rPr dirty="0" sz="800" spc="-50">
                <a:latin typeface="Tahoma"/>
                <a:cs typeface="Tahoma"/>
              </a:rPr>
              <a:t> </a:t>
            </a:r>
            <a:r>
              <a:rPr dirty="0" sz="800" spc="30">
                <a:latin typeface="Tahoma"/>
                <a:cs typeface="Tahoma"/>
              </a:rPr>
              <a:t>the</a:t>
            </a:r>
            <a:r>
              <a:rPr dirty="0" sz="800" spc="-50">
                <a:latin typeface="Tahoma"/>
                <a:cs typeface="Tahoma"/>
              </a:rPr>
              <a:t> </a:t>
            </a:r>
            <a:r>
              <a:rPr dirty="0" sz="800" spc="30">
                <a:latin typeface="Tahoma"/>
                <a:cs typeface="Tahoma"/>
              </a:rPr>
              <a:t>mail</a:t>
            </a:r>
            <a:r>
              <a:rPr dirty="0" sz="800" spc="-45">
                <a:latin typeface="Tahoma"/>
                <a:cs typeface="Tahoma"/>
              </a:rPr>
              <a:t> </a:t>
            </a:r>
            <a:r>
              <a:rPr dirty="0" sz="800" spc="25">
                <a:latin typeface="Tahoma"/>
                <a:cs typeface="Tahoma"/>
              </a:rPr>
              <a:t>piece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76954" y="5961075"/>
            <a:ext cx="1423035" cy="514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 marL="12700" marR="5080" indent="-1905">
              <a:lnSpc>
                <a:spcPct val="100000"/>
              </a:lnSpc>
              <a:spcBef>
                <a:spcPts val="105"/>
              </a:spcBef>
            </a:pPr>
            <a:r>
              <a:rPr dirty="0" sz="800" spc="15">
                <a:latin typeface="Tahoma"/>
                <a:cs typeface="Tahoma"/>
              </a:rPr>
              <a:t>TEXTiUM </a:t>
            </a:r>
            <a:r>
              <a:rPr dirty="0" sz="800" spc="20">
                <a:latin typeface="Tahoma"/>
                <a:cs typeface="Tahoma"/>
              </a:rPr>
              <a:t>instantly </a:t>
            </a:r>
            <a:r>
              <a:rPr dirty="0" sz="800" spc="35">
                <a:latin typeface="Tahoma"/>
                <a:cs typeface="Tahoma"/>
              </a:rPr>
              <a:t>responds </a:t>
            </a:r>
            <a:r>
              <a:rPr dirty="0" sz="800" spc="40">
                <a:latin typeface="Tahoma"/>
                <a:cs typeface="Tahoma"/>
              </a:rPr>
              <a:t> </a:t>
            </a:r>
            <a:r>
              <a:rPr dirty="0" sz="800" spc="25">
                <a:latin typeface="Tahoma"/>
                <a:cs typeface="Tahoma"/>
              </a:rPr>
              <a:t>with a </a:t>
            </a:r>
            <a:r>
              <a:rPr dirty="0" sz="800" spc="30">
                <a:latin typeface="Tahoma"/>
                <a:cs typeface="Tahoma"/>
              </a:rPr>
              <a:t>personalized </a:t>
            </a:r>
            <a:r>
              <a:rPr dirty="0" sz="800" spc="25">
                <a:latin typeface="Tahoma"/>
                <a:cs typeface="Tahoma"/>
              </a:rPr>
              <a:t>offer </a:t>
            </a:r>
            <a:r>
              <a:rPr dirty="0" sz="800" spc="30">
                <a:latin typeface="Tahoma"/>
                <a:cs typeface="Tahoma"/>
              </a:rPr>
              <a:t> </a:t>
            </a:r>
            <a:r>
              <a:rPr dirty="0" sz="800" spc="30">
                <a:latin typeface="Tahoma"/>
                <a:cs typeface="Tahoma"/>
              </a:rPr>
              <a:t>includi</a:t>
            </a:r>
            <a:r>
              <a:rPr dirty="0" sz="800" spc="35">
                <a:latin typeface="Tahoma"/>
                <a:cs typeface="Tahoma"/>
              </a:rPr>
              <a:t>n</a:t>
            </a:r>
            <a:r>
              <a:rPr dirty="0" sz="800" spc="-5">
                <a:latin typeface="Tahoma"/>
                <a:cs typeface="Tahoma"/>
              </a:rPr>
              <a:t>g</a:t>
            </a:r>
            <a:r>
              <a:rPr dirty="0" sz="800" spc="-55">
                <a:latin typeface="Tahoma"/>
                <a:cs typeface="Tahoma"/>
              </a:rPr>
              <a:t> </a:t>
            </a:r>
            <a:r>
              <a:rPr dirty="0" sz="800" spc="25">
                <a:latin typeface="Tahoma"/>
                <a:cs typeface="Tahoma"/>
              </a:rPr>
              <a:t>lin</a:t>
            </a:r>
            <a:r>
              <a:rPr dirty="0" sz="800" spc="30">
                <a:latin typeface="Tahoma"/>
                <a:cs typeface="Tahoma"/>
              </a:rPr>
              <a:t>k</a:t>
            </a:r>
            <a:r>
              <a:rPr dirty="0" sz="800" spc="25">
                <a:latin typeface="Tahoma"/>
                <a:cs typeface="Tahoma"/>
              </a:rPr>
              <a:t>s</a:t>
            </a:r>
            <a:r>
              <a:rPr dirty="0" sz="800" spc="-70">
                <a:latin typeface="Tahoma"/>
                <a:cs typeface="Tahoma"/>
              </a:rPr>
              <a:t> </a:t>
            </a:r>
            <a:r>
              <a:rPr dirty="0" sz="800" spc="15">
                <a:latin typeface="Tahoma"/>
                <a:cs typeface="Tahoma"/>
              </a:rPr>
              <a:t>t</a:t>
            </a:r>
            <a:r>
              <a:rPr dirty="0" sz="800" spc="50">
                <a:latin typeface="Tahoma"/>
                <a:cs typeface="Tahoma"/>
              </a:rPr>
              <a:t>o</a:t>
            </a:r>
            <a:r>
              <a:rPr dirty="0" sz="800" spc="-30">
                <a:latin typeface="Tahoma"/>
                <a:cs typeface="Tahoma"/>
              </a:rPr>
              <a:t> </a:t>
            </a:r>
            <a:r>
              <a:rPr dirty="0" sz="800" spc="30">
                <a:latin typeface="Tahoma"/>
                <a:cs typeface="Tahoma"/>
              </a:rPr>
              <a:t>we</a:t>
            </a:r>
            <a:r>
              <a:rPr dirty="0" sz="800" spc="25">
                <a:latin typeface="Tahoma"/>
                <a:cs typeface="Tahoma"/>
              </a:rPr>
              <a:t>bsit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-55">
                <a:latin typeface="Tahoma"/>
                <a:cs typeface="Tahoma"/>
              </a:rPr>
              <a:t> </a:t>
            </a:r>
            <a:r>
              <a:rPr dirty="0" sz="800" spc="20">
                <a:latin typeface="Tahoma"/>
                <a:cs typeface="Tahoma"/>
              </a:rPr>
              <a:t>a</a:t>
            </a:r>
            <a:r>
              <a:rPr dirty="0" sz="800" spc="35">
                <a:latin typeface="Tahoma"/>
                <a:cs typeface="Tahoma"/>
              </a:rPr>
              <a:t>nd  </a:t>
            </a:r>
            <a:r>
              <a:rPr dirty="0" sz="800" spc="25">
                <a:latin typeface="Tahoma"/>
                <a:cs typeface="Tahoma"/>
              </a:rPr>
              <a:t>a</a:t>
            </a:r>
            <a:r>
              <a:rPr dirty="0" sz="800" spc="-45">
                <a:latin typeface="Tahoma"/>
                <a:cs typeface="Tahoma"/>
              </a:rPr>
              <a:t> </a:t>
            </a:r>
            <a:r>
              <a:rPr dirty="0" sz="800" spc="15">
                <a:latin typeface="Tahoma"/>
                <a:cs typeface="Tahoma"/>
              </a:rPr>
              <a:t>tracking</a:t>
            </a:r>
            <a:r>
              <a:rPr dirty="0" sz="800" spc="-50">
                <a:latin typeface="Tahoma"/>
                <a:cs typeface="Tahoma"/>
              </a:rPr>
              <a:t> </a:t>
            </a:r>
            <a:r>
              <a:rPr dirty="0" sz="800" spc="40">
                <a:latin typeface="Tahoma"/>
                <a:cs typeface="Tahoma"/>
              </a:rPr>
              <a:t>phone</a:t>
            </a:r>
            <a:r>
              <a:rPr dirty="0" sz="800" spc="-50">
                <a:latin typeface="Tahoma"/>
                <a:cs typeface="Tahoma"/>
              </a:rPr>
              <a:t> </a:t>
            </a:r>
            <a:r>
              <a:rPr dirty="0" sz="800" spc="45">
                <a:latin typeface="Tahoma"/>
                <a:cs typeface="Tahoma"/>
              </a:rPr>
              <a:t>number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467858" y="5961075"/>
            <a:ext cx="1365250" cy="3924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800" spc="35">
                <a:latin typeface="Tahoma"/>
                <a:cs typeface="Tahoma"/>
              </a:rPr>
              <a:t>De</a:t>
            </a:r>
            <a:r>
              <a:rPr dirty="0" sz="800" spc="20">
                <a:latin typeface="Tahoma"/>
                <a:cs typeface="Tahoma"/>
              </a:rPr>
              <a:t>a</a:t>
            </a:r>
            <a:r>
              <a:rPr dirty="0" sz="800" spc="25">
                <a:latin typeface="Tahoma"/>
                <a:cs typeface="Tahoma"/>
              </a:rPr>
              <a:t>le</a:t>
            </a:r>
            <a:r>
              <a:rPr dirty="0" sz="800" spc="40">
                <a:latin typeface="Tahoma"/>
                <a:cs typeface="Tahoma"/>
              </a:rPr>
              <a:t>r</a:t>
            </a:r>
            <a:r>
              <a:rPr dirty="0" sz="800" spc="-55">
                <a:latin typeface="Tahoma"/>
                <a:cs typeface="Tahoma"/>
              </a:rPr>
              <a:t> </a:t>
            </a:r>
            <a:r>
              <a:rPr dirty="0" sz="800" spc="20">
                <a:latin typeface="Tahoma"/>
                <a:cs typeface="Tahoma"/>
              </a:rPr>
              <a:t>i</a:t>
            </a:r>
            <a:r>
              <a:rPr dirty="0" sz="800" spc="40">
                <a:latin typeface="Tahoma"/>
                <a:cs typeface="Tahoma"/>
              </a:rPr>
              <a:t>n</a:t>
            </a:r>
            <a:r>
              <a:rPr dirty="0" sz="800" spc="20">
                <a:latin typeface="Tahoma"/>
                <a:cs typeface="Tahoma"/>
              </a:rPr>
              <a:t>st</a:t>
            </a:r>
            <a:r>
              <a:rPr dirty="0" sz="800" spc="20">
                <a:latin typeface="Tahoma"/>
                <a:cs typeface="Tahoma"/>
              </a:rPr>
              <a:t>a</a:t>
            </a:r>
            <a:r>
              <a:rPr dirty="0" sz="800" spc="40">
                <a:latin typeface="Tahoma"/>
                <a:cs typeface="Tahoma"/>
              </a:rPr>
              <a:t>n</a:t>
            </a:r>
            <a:r>
              <a:rPr dirty="0" sz="800" spc="15">
                <a:latin typeface="Tahoma"/>
                <a:cs typeface="Tahoma"/>
              </a:rPr>
              <a:t>t</a:t>
            </a:r>
            <a:r>
              <a:rPr dirty="0" sz="800" spc="10">
                <a:latin typeface="Tahoma"/>
                <a:cs typeface="Tahoma"/>
              </a:rPr>
              <a:t>ly</a:t>
            </a:r>
            <a:r>
              <a:rPr dirty="0" sz="800" spc="-60">
                <a:latin typeface="Tahoma"/>
                <a:cs typeface="Tahoma"/>
              </a:rPr>
              <a:t> </a:t>
            </a:r>
            <a:r>
              <a:rPr dirty="0" sz="800" spc="35">
                <a:latin typeface="Tahoma"/>
                <a:cs typeface="Tahoma"/>
              </a:rPr>
              <a:t>r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15">
                <a:latin typeface="Tahoma"/>
                <a:cs typeface="Tahoma"/>
              </a:rPr>
              <a:t>c</a:t>
            </a:r>
            <a:r>
              <a:rPr dirty="0" sz="800" spc="20">
                <a:latin typeface="Tahoma"/>
                <a:cs typeface="Tahoma"/>
              </a:rPr>
              <a:t>e</a:t>
            </a:r>
            <a:r>
              <a:rPr dirty="0" sz="800" spc="10">
                <a:latin typeface="Tahoma"/>
                <a:cs typeface="Tahoma"/>
              </a:rPr>
              <a:t>iv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25">
                <a:latin typeface="Tahoma"/>
                <a:cs typeface="Tahoma"/>
              </a:rPr>
              <a:t>s</a:t>
            </a:r>
            <a:r>
              <a:rPr dirty="0" sz="800" spc="-75">
                <a:latin typeface="Tahoma"/>
                <a:cs typeface="Tahoma"/>
              </a:rPr>
              <a:t> </a:t>
            </a:r>
            <a:r>
              <a:rPr dirty="0" sz="800" spc="15">
                <a:latin typeface="Tahoma"/>
                <a:cs typeface="Tahoma"/>
              </a:rPr>
              <a:t>t</a:t>
            </a:r>
            <a:r>
              <a:rPr dirty="0" sz="800" spc="40">
                <a:latin typeface="Tahoma"/>
                <a:cs typeface="Tahoma"/>
              </a:rPr>
              <a:t>h</a:t>
            </a:r>
            <a:r>
              <a:rPr dirty="0" sz="800" spc="20">
                <a:latin typeface="Tahoma"/>
                <a:cs typeface="Tahoma"/>
              </a:rPr>
              <a:t>e  </a:t>
            </a:r>
            <a:r>
              <a:rPr dirty="0" sz="800" spc="25">
                <a:latin typeface="Tahoma"/>
                <a:cs typeface="Tahoma"/>
              </a:rPr>
              <a:t>le</a:t>
            </a:r>
            <a:r>
              <a:rPr dirty="0" sz="800" spc="20">
                <a:latin typeface="Tahoma"/>
                <a:cs typeface="Tahoma"/>
              </a:rPr>
              <a:t>a</a:t>
            </a:r>
            <a:r>
              <a:rPr dirty="0" sz="800" spc="50">
                <a:latin typeface="Tahoma"/>
                <a:cs typeface="Tahoma"/>
              </a:rPr>
              <a:t>d</a:t>
            </a:r>
            <a:r>
              <a:rPr dirty="0" sz="800" spc="-50">
                <a:latin typeface="Tahoma"/>
                <a:cs typeface="Tahoma"/>
              </a:rPr>
              <a:t> </a:t>
            </a:r>
            <a:r>
              <a:rPr dirty="0" sz="800" spc="20">
                <a:latin typeface="Tahoma"/>
                <a:cs typeface="Tahoma"/>
              </a:rPr>
              <a:t>a</a:t>
            </a:r>
            <a:r>
              <a:rPr dirty="0" sz="800" spc="45">
                <a:latin typeface="Tahoma"/>
                <a:cs typeface="Tahoma"/>
              </a:rPr>
              <a:t>nd</a:t>
            </a:r>
            <a:r>
              <a:rPr dirty="0" sz="800" spc="-50">
                <a:latin typeface="Tahoma"/>
                <a:cs typeface="Tahoma"/>
              </a:rPr>
              <a:t> </a:t>
            </a:r>
            <a:r>
              <a:rPr dirty="0" sz="800" spc="70">
                <a:latin typeface="Tahoma"/>
                <a:cs typeface="Tahoma"/>
              </a:rPr>
              <a:t>m</a:t>
            </a:r>
            <a:r>
              <a:rPr dirty="0" sz="800" spc="40">
                <a:latin typeface="Tahoma"/>
                <a:cs typeface="Tahoma"/>
              </a:rPr>
              <a:t>o</a:t>
            </a:r>
            <a:r>
              <a:rPr dirty="0" sz="800" spc="30">
                <a:latin typeface="Tahoma"/>
                <a:cs typeface="Tahoma"/>
              </a:rPr>
              <a:t>bile</a:t>
            </a:r>
            <a:r>
              <a:rPr dirty="0" sz="800" spc="-30">
                <a:latin typeface="Tahoma"/>
                <a:cs typeface="Tahoma"/>
              </a:rPr>
              <a:t> </a:t>
            </a:r>
            <a:r>
              <a:rPr dirty="0" sz="800" spc="45">
                <a:latin typeface="Tahoma"/>
                <a:cs typeface="Tahoma"/>
              </a:rPr>
              <a:t>n</a:t>
            </a:r>
            <a:r>
              <a:rPr dirty="0" sz="800" spc="40">
                <a:latin typeface="Tahoma"/>
                <a:cs typeface="Tahoma"/>
              </a:rPr>
              <a:t>u</a:t>
            </a:r>
            <a:r>
              <a:rPr dirty="0" sz="800" spc="70">
                <a:latin typeface="Tahoma"/>
                <a:cs typeface="Tahoma"/>
              </a:rPr>
              <a:t>m</a:t>
            </a:r>
            <a:r>
              <a:rPr dirty="0" sz="800" spc="40">
                <a:latin typeface="Tahoma"/>
                <a:cs typeface="Tahoma"/>
              </a:rPr>
              <a:t>be</a:t>
            </a:r>
            <a:r>
              <a:rPr dirty="0" sz="800" spc="35">
                <a:latin typeface="Tahoma"/>
                <a:cs typeface="Tahoma"/>
              </a:rPr>
              <a:t>r</a:t>
            </a:r>
            <a:r>
              <a:rPr dirty="0" sz="800" spc="-65">
                <a:latin typeface="Tahoma"/>
                <a:cs typeface="Tahoma"/>
              </a:rPr>
              <a:t> </a:t>
            </a:r>
            <a:r>
              <a:rPr dirty="0" sz="800" spc="30">
                <a:latin typeface="Tahoma"/>
                <a:cs typeface="Tahoma"/>
              </a:rPr>
              <a:t>in  </a:t>
            </a:r>
            <a:r>
              <a:rPr dirty="0" sz="800" spc="30">
                <a:latin typeface="Tahoma"/>
                <a:cs typeface="Tahoma"/>
              </a:rPr>
              <a:t>the</a:t>
            </a:r>
            <a:r>
              <a:rPr dirty="0" sz="800" spc="-50">
                <a:latin typeface="Tahoma"/>
                <a:cs typeface="Tahoma"/>
              </a:rPr>
              <a:t> </a:t>
            </a:r>
            <a:r>
              <a:rPr dirty="0" sz="800" spc="40">
                <a:latin typeface="Tahoma"/>
                <a:cs typeface="Tahoma"/>
              </a:rPr>
              <a:t>CRM</a:t>
            </a:r>
            <a:r>
              <a:rPr dirty="0" sz="800" spc="-45">
                <a:latin typeface="Tahoma"/>
                <a:cs typeface="Tahoma"/>
              </a:rPr>
              <a:t> </a:t>
            </a:r>
            <a:r>
              <a:rPr dirty="0" sz="800" spc="30">
                <a:latin typeface="Tahoma"/>
                <a:cs typeface="Tahoma"/>
              </a:rPr>
              <a:t>in</a:t>
            </a:r>
            <a:r>
              <a:rPr dirty="0" sz="800" spc="-50">
                <a:latin typeface="Tahoma"/>
                <a:cs typeface="Tahoma"/>
              </a:rPr>
              <a:t> </a:t>
            </a:r>
            <a:r>
              <a:rPr dirty="0" sz="800" spc="25">
                <a:latin typeface="Tahoma"/>
                <a:cs typeface="Tahoma"/>
              </a:rPr>
              <a:t>real</a:t>
            </a:r>
            <a:r>
              <a:rPr dirty="0" sz="800" spc="-40">
                <a:latin typeface="Tahoma"/>
                <a:cs typeface="Tahoma"/>
              </a:rPr>
              <a:t> </a:t>
            </a:r>
            <a:r>
              <a:rPr dirty="0" sz="800" spc="30">
                <a:latin typeface="Tahoma"/>
                <a:cs typeface="Tahoma"/>
              </a:rPr>
              <a:t>time</a:t>
            </a:r>
            <a:endParaRPr sz="8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402830" y="5961075"/>
            <a:ext cx="1127760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800" spc="40">
                <a:latin typeface="Tahoma"/>
                <a:cs typeface="Tahoma"/>
              </a:rPr>
              <a:t>B</a:t>
            </a:r>
            <a:r>
              <a:rPr dirty="0" sz="800" spc="35">
                <a:latin typeface="Tahoma"/>
                <a:cs typeface="Tahoma"/>
              </a:rPr>
              <a:t>DC</a:t>
            </a:r>
            <a:r>
              <a:rPr dirty="0" sz="800" spc="-55">
                <a:latin typeface="Tahoma"/>
                <a:cs typeface="Tahoma"/>
              </a:rPr>
              <a:t> </a:t>
            </a:r>
            <a:r>
              <a:rPr dirty="0" sz="800" spc="15">
                <a:latin typeface="Tahoma"/>
                <a:cs typeface="Tahoma"/>
              </a:rPr>
              <a:t>ca</a:t>
            </a:r>
            <a:r>
              <a:rPr dirty="0" sz="800" spc="45">
                <a:latin typeface="Tahoma"/>
                <a:cs typeface="Tahoma"/>
              </a:rPr>
              <a:t>n</a:t>
            </a:r>
            <a:r>
              <a:rPr dirty="0" sz="800" spc="-50">
                <a:latin typeface="Tahoma"/>
                <a:cs typeface="Tahoma"/>
              </a:rPr>
              <a:t> </a:t>
            </a:r>
            <a:r>
              <a:rPr dirty="0" sz="800" spc="15">
                <a:latin typeface="Tahoma"/>
                <a:cs typeface="Tahoma"/>
              </a:rPr>
              <a:t>f</a:t>
            </a:r>
            <a:r>
              <a:rPr dirty="0" sz="800" spc="40">
                <a:latin typeface="Tahoma"/>
                <a:cs typeface="Tahoma"/>
              </a:rPr>
              <a:t>o</a:t>
            </a:r>
            <a:r>
              <a:rPr dirty="0" sz="800" spc="20">
                <a:latin typeface="Tahoma"/>
                <a:cs typeface="Tahoma"/>
              </a:rPr>
              <a:t>ll</a:t>
            </a:r>
            <a:r>
              <a:rPr dirty="0" sz="800" spc="40">
                <a:latin typeface="Tahoma"/>
                <a:cs typeface="Tahoma"/>
              </a:rPr>
              <a:t>o</a:t>
            </a:r>
            <a:r>
              <a:rPr dirty="0" sz="800" spc="25">
                <a:latin typeface="Tahoma"/>
                <a:cs typeface="Tahoma"/>
              </a:rPr>
              <a:t>w</a:t>
            </a:r>
            <a:r>
              <a:rPr dirty="0" sz="800" spc="-35">
                <a:latin typeface="Tahoma"/>
                <a:cs typeface="Tahoma"/>
              </a:rPr>
              <a:t>-</a:t>
            </a:r>
            <a:r>
              <a:rPr dirty="0" sz="800" spc="40">
                <a:latin typeface="Tahoma"/>
                <a:cs typeface="Tahoma"/>
              </a:rPr>
              <a:t>u</a:t>
            </a:r>
            <a:r>
              <a:rPr dirty="0" sz="800" spc="50">
                <a:latin typeface="Tahoma"/>
                <a:cs typeface="Tahoma"/>
              </a:rPr>
              <a:t>p</a:t>
            </a:r>
            <a:r>
              <a:rPr dirty="0" sz="800" spc="-40">
                <a:latin typeface="Tahoma"/>
                <a:cs typeface="Tahoma"/>
              </a:rPr>
              <a:t> </a:t>
            </a:r>
            <a:r>
              <a:rPr dirty="0" sz="800" spc="25">
                <a:latin typeface="Tahoma"/>
                <a:cs typeface="Tahoma"/>
              </a:rPr>
              <a:t>w</a:t>
            </a:r>
            <a:r>
              <a:rPr dirty="0" sz="800" spc="15">
                <a:latin typeface="Tahoma"/>
                <a:cs typeface="Tahoma"/>
              </a:rPr>
              <a:t>it</a:t>
            </a:r>
            <a:r>
              <a:rPr dirty="0" sz="800" spc="45">
                <a:latin typeface="Tahoma"/>
                <a:cs typeface="Tahoma"/>
              </a:rPr>
              <a:t>h</a:t>
            </a:r>
            <a:endParaRPr sz="800">
              <a:latin typeface="Tahoma"/>
              <a:cs typeface="Tahoma"/>
            </a:endParaRPr>
          </a:p>
          <a:p>
            <a:pPr marL="29209">
              <a:lnSpc>
                <a:spcPct val="100000"/>
              </a:lnSpc>
            </a:pPr>
            <a:r>
              <a:rPr dirty="0" sz="800" spc="20">
                <a:latin typeface="Tahoma"/>
                <a:cs typeface="Tahoma"/>
              </a:rPr>
              <a:t>cus</a:t>
            </a:r>
            <a:r>
              <a:rPr dirty="0" sz="800" spc="15">
                <a:latin typeface="Tahoma"/>
                <a:cs typeface="Tahoma"/>
              </a:rPr>
              <a:t>t</a:t>
            </a:r>
            <a:r>
              <a:rPr dirty="0" sz="800" spc="40">
                <a:latin typeface="Tahoma"/>
                <a:cs typeface="Tahoma"/>
              </a:rPr>
              <a:t>o</a:t>
            </a:r>
            <a:r>
              <a:rPr dirty="0" sz="800" spc="70">
                <a:latin typeface="Tahoma"/>
                <a:cs typeface="Tahoma"/>
              </a:rPr>
              <a:t>m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35">
                <a:latin typeface="Tahoma"/>
                <a:cs typeface="Tahoma"/>
              </a:rPr>
              <a:t>r</a:t>
            </a:r>
            <a:r>
              <a:rPr dirty="0" sz="800" spc="-40">
                <a:latin typeface="Tahoma"/>
                <a:cs typeface="Tahoma"/>
              </a:rPr>
              <a:t> </a:t>
            </a:r>
            <a:r>
              <a:rPr dirty="0" sz="800" spc="20">
                <a:latin typeface="Tahoma"/>
                <a:cs typeface="Tahoma"/>
              </a:rPr>
              <a:t>i</a:t>
            </a:r>
            <a:r>
              <a:rPr dirty="0" sz="800" spc="70">
                <a:latin typeface="Tahoma"/>
                <a:cs typeface="Tahoma"/>
              </a:rPr>
              <a:t>m</a:t>
            </a:r>
            <a:r>
              <a:rPr dirty="0" sz="800" spc="70">
                <a:latin typeface="Tahoma"/>
                <a:cs typeface="Tahoma"/>
              </a:rPr>
              <a:t>m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25">
                <a:latin typeface="Tahoma"/>
                <a:cs typeface="Tahoma"/>
              </a:rPr>
              <a:t>di</a:t>
            </a:r>
            <a:r>
              <a:rPr dirty="0" sz="800" spc="30">
                <a:latin typeface="Tahoma"/>
                <a:cs typeface="Tahoma"/>
              </a:rPr>
              <a:t>a</a:t>
            </a:r>
            <a:r>
              <a:rPr dirty="0" sz="800" spc="15">
                <a:latin typeface="Tahoma"/>
                <a:cs typeface="Tahoma"/>
              </a:rPr>
              <a:t>t</a:t>
            </a:r>
            <a:r>
              <a:rPr dirty="0" sz="800" spc="30">
                <a:latin typeface="Tahoma"/>
                <a:cs typeface="Tahoma"/>
              </a:rPr>
              <a:t>e</a:t>
            </a:r>
            <a:r>
              <a:rPr dirty="0" sz="800" spc="10">
                <a:latin typeface="Tahoma"/>
                <a:cs typeface="Tahoma"/>
              </a:rPr>
              <a:t>ly</a:t>
            </a:r>
            <a:endParaRPr sz="800">
              <a:latin typeface="Tahoma"/>
              <a:cs typeface="Tahom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950720" y="5024628"/>
            <a:ext cx="1008888" cy="266700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2135504" y="5065903"/>
            <a:ext cx="532130" cy="1778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000" spc="-5" b="1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dirty="0" sz="1000" spc="-10" b="1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dirty="0" sz="1000" spc="-5" b="1">
                <a:solidFill>
                  <a:srgbClr val="FFFFFF"/>
                </a:solidFill>
                <a:latin typeface="Arial"/>
                <a:cs typeface="Arial"/>
              </a:rPr>
              <a:t>RJGX</a:t>
            </a:r>
            <a:endParaRPr sz="100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413715" y="721232"/>
            <a:ext cx="5084445" cy="635635"/>
          </a:xfrm>
          <a:prstGeom prst="rect"/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000" spc="10">
                <a:solidFill>
                  <a:srgbClr val="000000"/>
                </a:solidFill>
              </a:rPr>
              <a:t>TEXTiUM</a:t>
            </a:r>
            <a:r>
              <a:rPr dirty="0" sz="2000" spc="-80">
                <a:solidFill>
                  <a:srgbClr val="000000"/>
                </a:solidFill>
              </a:rPr>
              <a:t> </a:t>
            </a:r>
            <a:r>
              <a:rPr dirty="0" sz="2000" spc="50">
                <a:solidFill>
                  <a:srgbClr val="000000"/>
                </a:solidFill>
              </a:rPr>
              <a:t>offers</a:t>
            </a:r>
            <a:r>
              <a:rPr dirty="0" sz="2000" spc="-90">
                <a:solidFill>
                  <a:srgbClr val="000000"/>
                </a:solidFill>
              </a:rPr>
              <a:t> </a:t>
            </a:r>
            <a:r>
              <a:rPr dirty="0" sz="2000" spc="-55">
                <a:solidFill>
                  <a:srgbClr val="305C92"/>
                </a:solidFill>
              </a:rPr>
              <a:t>THE</a:t>
            </a:r>
            <a:r>
              <a:rPr dirty="0" sz="2000" spc="-70">
                <a:solidFill>
                  <a:srgbClr val="305C92"/>
                </a:solidFill>
              </a:rPr>
              <a:t> </a:t>
            </a:r>
            <a:r>
              <a:rPr dirty="0" sz="2000" spc="10">
                <a:solidFill>
                  <a:srgbClr val="305C92"/>
                </a:solidFill>
              </a:rPr>
              <a:t>MOST</a:t>
            </a:r>
            <a:r>
              <a:rPr dirty="0" sz="2000" spc="-80">
                <a:solidFill>
                  <a:srgbClr val="305C92"/>
                </a:solidFill>
              </a:rPr>
              <a:t> </a:t>
            </a:r>
            <a:r>
              <a:rPr dirty="0" sz="2000" spc="-25">
                <a:solidFill>
                  <a:srgbClr val="305C92"/>
                </a:solidFill>
              </a:rPr>
              <a:t>INNOVATIVE</a:t>
            </a:r>
            <a:endParaRPr sz="2000"/>
          </a:p>
          <a:p>
            <a:pPr marL="12700">
              <a:lnSpc>
                <a:spcPct val="100000"/>
              </a:lnSpc>
            </a:pPr>
            <a:r>
              <a:rPr dirty="0" sz="2000" spc="40">
                <a:solidFill>
                  <a:srgbClr val="000000"/>
                </a:solidFill>
              </a:rPr>
              <a:t>Direct</a:t>
            </a:r>
            <a:r>
              <a:rPr dirty="0" sz="2000" spc="-85">
                <a:solidFill>
                  <a:srgbClr val="000000"/>
                </a:solidFill>
              </a:rPr>
              <a:t> </a:t>
            </a:r>
            <a:r>
              <a:rPr dirty="0" sz="2000" spc="70">
                <a:solidFill>
                  <a:srgbClr val="000000"/>
                </a:solidFill>
              </a:rPr>
              <a:t>Mail</a:t>
            </a:r>
            <a:r>
              <a:rPr dirty="0" sz="2000" spc="-80">
                <a:solidFill>
                  <a:srgbClr val="000000"/>
                </a:solidFill>
              </a:rPr>
              <a:t> </a:t>
            </a:r>
            <a:r>
              <a:rPr dirty="0" sz="2000" spc="50">
                <a:solidFill>
                  <a:srgbClr val="000000"/>
                </a:solidFill>
              </a:rPr>
              <a:t>in</a:t>
            </a:r>
            <a:r>
              <a:rPr dirty="0" sz="2000" spc="-70">
                <a:solidFill>
                  <a:srgbClr val="000000"/>
                </a:solidFill>
              </a:rPr>
              <a:t> </a:t>
            </a:r>
            <a:r>
              <a:rPr dirty="0" sz="2000" spc="65">
                <a:solidFill>
                  <a:srgbClr val="000000"/>
                </a:solidFill>
              </a:rPr>
              <a:t>the</a:t>
            </a:r>
            <a:r>
              <a:rPr dirty="0" sz="2000" spc="-75">
                <a:solidFill>
                  <a:srgbClr val="000000"/>
                </a:solidFill>
              </a:rPr>
              <a:t> </a:t>
            </a:r>
            <a:r>
              <a:rPr dirty="0" sz="2000" spc="40">
                <a:solidFill>
                  <a:srgbClr val="000000"/>
                </a:solidFill>
              </a:rPr>
              <a:t>industry!</a:t>
            </a:r>
            <a:endParaRPr sz="2000"/>
          </a:p>
        </p:txBody>
      </p:sp>
      <p:sp>
        <p:nvSpPr>
          <p:cNvPr id="16" name="object 16"/>
          <p:cNvSpPr txBox="1"/>
          <p:nvPr/>
        </p:nvSpPr>
        <p:spPr>
          <a:xfrm>
            <a:off x="397865" y="1498854"/>
            <a:ext cx="6467475" cy="28911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95" b="1">
                <a:latin typeface="Lucida Sans"/>
                <a:cs typeface="Lucida Sans"/>
              </a:rPr>
              <a:t>IT’S</a:t>
            </a:r>
            <a:r>
              <a:rPr dirty="0" sz="1600" spc="-105" b="1">
                <a:latin typeface="Lucida Sans"/>
                <a:cs typeface="Lucida Sans"/>
              </a:rPr>
              <a:t> </a:t>
            </a:r>
            <a:r>
              <a:rPr dirty="0" sz="1600" spc="-65" b="1">
                <a:latin typeface="Lucida Sans"/>
                <a:cs typeface="Lucida Sans"/>
              </a:rPr>
              <a:t>TANGIBLE</a:t>
            </a:r>
            <a:r>
              <a:rPr dirty="0" sz="1600" spc="-90" b="1">
                <a:latin typeface="Lucida Sans"/>
                <a:cs typeface="Lucida Sans"/>
              </a:rPr>
              <a:t> </a:t>
            </a:r>
            <a:r>
              <a:rPr dirty="0" sz="1600" spc="-5" b="1">
                <a:latin typeface="Lucida Sans"/>
                <a:cs typeface="Lucida Sans"/>
              </a:rPr>
              <a:t>–</a:t>
            </a:r>
            <a:r>
              <a:rPr dirty="0" sz="1600" spc="-100" b="1">
                <a:latin typeface="Lucida Sans"/>
                <a:cs typeface="Lucida Sans"/>
              </a:rPr>
              <a:t> </a:t>
            </a:r>
            <a:r>
              <a:rPr dirty="0" sz="1600" spc="-95" b="1">
                <a:latin typeface="Lucida Sans"/>
                <a:cs typeface="Lucida Sans"/>
              </a:rPr>
              <a:t>IT’S</a:t>
            </a:r>
            <a:r>
              <a:rPr dirty="0" sz="1600" spc="-100" b="1">
                <a:latin typeface="Lucida Sans"/>
                <a:cs typeface="Lucida Sans"/>
              </a:rPr>
              <a:t> </a:t>
            </a:r>
            <a:r>
              <a:rPr dirty="0" sz="1600" spc="-114" b="1">
                <a:latin typeface="Lucida Sans"/>
                <a:cs typeface="Lucida Sans"/>
              </a:rPr>
              <a:t>TARGETED</a:t>
            </a:r>
            <a:r>
              <a:rPr dirty="0" sz="1600" spc="-85" b="1">
                <a:latin typeface="Lucida Sans"/>
                <a:cs typeface="Lucida Sans"/>
              </a:rPr>
              <a:t> </a:t>
            </a:r>
            <a:r>
              <a:rPr dirty="0" sz="1600" spc="-5" b="1">
                <a:latin typeface="Lucida Sans"/>
                <a:cs typeface="Lucida Sans"/>
              </a:rPr>
              <a:t>–</a:t>
            </a:r>
            <a:r>
              <a:rPr dirty="0" sz="1600" spc="-100" b="1">
                <a:latin typeface="Lucida Sans"/>
                <a:cs typeface="Lucida Sans"/>
              </a:rPr>
              <a:t> </a:t>
            </a:r>
            <a:r>
              <a:rPr dirty="0" sz="1600" spc="-95" b="1">
                <a:latin typeface="Lucida Sans"/>
                <a:cs typeface="Lucida Sans"/>
              </a:rPr>
              <a:t>IT’S</a:t>
            </a:r>
            <a:r>
              <a:rPr dirty="0" sz="1600" spc="-100" b="1">
                <a:latin typeface="Lucida Sans"/>
                <a:cs typeface="Lucida Sans"/>
              </a:rPr>
              <a:t> TRACKABLE</a:t>
            </a:r>
            <a:endParaRPr sz="1600">
              <a:latin typeface="Lucida Sans"/>
              <a:cs typeface="Lucida Sans"/>
            </a:endParaRPr>
          </a:p>
          <a:p>
            <a:pPr>
              <a:lnSpc>
                <a:spcPct val="100000"/>
              </a:lnSpc>
            </a:pPr>
            <a:endParaRPr sz="1750">
              <a:latin typeface="Lucida Sans"/>
              <a:cs typeface="Lucida Sans"/>
            </a:endParaRPr>
          </a:p>
          <a:p>
            <a:pPr marL="27940">
              <a:lnSpc>
                <a:spcPct val="100000"/>
              </a:lnSpc>
            </a:pPr>
            <a:r>
              <a:rPr dirty="0" sz="2000" spc="-135" b="1">
                <a:latin typeface="Tahoma"/>
                <a:cs typeface="Tahoma"/>
              </a:rPr>
              <a:t>DIRE</a:t>
            </a:r>
            <a:r>
              <a:rPr dirty="0" sz="2000" spc="-40" b="1">
                <a:latin typeface="Tahoma"/>
                <a:cs typeface="Tahoma"/>
              </a:rPr>
              <a:t>CT</a:t>
            </a:r>
            <a:r>
              <a:rPr dirty="0" sz="2000" spc="-85" b="1">
                <a:latin typeface="Tahoma"/>
                <a:cs typeface="Tahoma"/>
              </a:rPr>
              <a:t> </a:t>
            </a:r>
            <a:r>
              <a:rPr dirty="0" sz="2000" spc="130" b="1">
                <a:latin typeface="Tahoma"/>
                <a:cs typeface="Tahoma"/>
              </a:rPr>
              <a:t>M</a:t>
            </a:r>
            <a:r>
              <a:rPr dirty="0" sz="2000" spc="90" b="1">
                <a:latin typeface="Tahoma"/>
                <a:cs typeface="Tahoma"/>
              </a:rPr>
              <a:t>A</a:t>
            </a:r>
            <a:r>
              <a:rPr dirty="0" sz="2000" spc="-120" b="1">
                <a:latin typeface="Tahoma"/>
                <a:cs typeface="Tahoma"/>
              </a:rPr>
              <a:t>I</a:t>
            </a:r>
            <a:r>
              <a:rPr dirty="0" sz="2000" spc="-135" b="1">
                <a:latin typeface="Tahoma"/>
                <a:cs typeface="Tahoma"/>
              </a:rPr>
              <a:t>L</a:t>
            </a:r>
            <a:r>
              <a:rPr dirty="0" sz="2000" spc="-50" b="1">
                <a:latin typeface="Tahoma"/>
                <a:cs typeface="Tahoma"/>
              </a:rPr>
              <a:t> </a:t>
            </a:r>
            <a:r>
              <a:rPr dirty="0" sz="2000" spc="-15" b="1">
                <a:solidFill>
                  <a:srgbClr val="305C92"/>
                </a:solidFill>
                <a:latin typeface="Tahoma"/>
                <a:cs typeface="Tahoma"/>
              </a:rPr>
              <a:t>HA</a:t>
            </a:r>
            <a:r>
              <a:rPr dirty="0" sz="2000" spc="-10" b="1">
                <a:solidFill>
                  <a:srgbClr val="305C92"/>
                </a:solidFill>
                <a:latin typeface="Tahoma"/>
                <a:cs typeface="Tahoma"/>
              </a:rPr>
              <a:t>S</a:t>
            </a:r>
            <a:r>
              <a:rPr dirty="0" sz="2000" spc="-75" b="1">
                <a:solidFill>
                  <a:srgbClr val="305C92"/>
                </a:solidFill>
                <a:latin typeface="Tahoma"/>
                <a:cs typeface="Tahoma"/>
              </a:rPr>
              <a:t> </a:t>
            </a:r>
            <a:r>
              <a:rPr dirty="0" sz="2000" spc="75" b="1">
                <a:solidFill>
                  <a:srgbClr val="305C92"/>
                </a:solidFill>
                <a:latin typeface="Tahoma"/>
                <a:cs typeface="Tahoma"/>
              </a:rPr>
              <a:t>A</a:t>
            </a:r>
            <a:r>
              <a:rPr dirty="0" sz="2000" spc="130" b="1">
                <a:solidFill>
                  <a:srgbClr val="305C92"/>
                </a:solidFill>
                <a:latin typeface="Tahoma"/>
                <a:cs typeface="Tahoma"/>
              </a:rPr>
              <a:t>N</a:t>
            </a:r>
            <a:r>
              <a:rPr dirty="0" sz="2000" spc="-75" b="1">
                <a:solidFill>
                  <a:srgbClr val="305C92"/>
                </a:solidFill>
                <a:latin typeface="Tahoma"/>
                <a:cs typeface="Tahoma"/>
              </a:rPr>
              <a:t> </a:t>
            </a:r>
            <a:r>
              <a:rPr dirty="0" sz="2000" spc="-15" b="1">
                <a:solidFill>
                  <a:srgbClr val="305C92"/>
                </a:solidFill>
                <a:latin typeface="Tahoma"/>
                <a:cs typeface="Tahoma"/>
              </a:rPr>
              <a:t>UPGRAD</a:t>
            </a:r>
            <a:r>
              <a:rPr dirty="0" sz="2000" spc="-145" b="1">
                <a:solidFill>
                  <a:srgbClr val="305C92"/>
                </a:solidFill>
                <a:latin typeface="Tahoma"/>
                <a:cs typeface="Tahoma"/>
              </a:rPr>
              <a:t>E</a:t>
            </a:r>
            <a:r>
              <a:rPr dirty="0" sz="2000" spc="-105" b="1">
                <a:solidFill>
                  <a:srgbClr val="305C92"/>
                </a:solidFill>
                <a:latin typeface="Tahoma"/>
                <a:cs typeface="Tahoma"/>
              </a:rPr>
              <a:t>!</a:t>
            </a:r>
            <a:endParaRPr sz="2000">
              <a:latin typeface="Tahoma"/>
              <a:cs typeface="Tahoma"/>
            </a:endParaRPr>
          </a:p>
          <a:p>
            <a:pPr marL="27940" marR="3291204">
              <a:lnSpc>
                <a:spcPct val="100000"/>
              </a:lnSpc>
              <a:spcBef>
                <a:spcPts val="825"/>
              </a:spcBef>
            </a:pPr>
            <a:r>
              <a:rPr dirty="0" sz="1200" spc="-70" b="1">
                <a:latin typeface="Lucida Sans"/>
                <a:cs typeface="Lucida Sans"/>
              </a:rPr>
              <a:t>TEXTiUM’s </a:t>
            </a:r>
            <a:r>
              <a:rPr dirty="0" sz="1200" spc="-40" b="1">
                <a:latin typeface="Lucida Sans"/>
                <a:cs typeface="Lucida Sans"/>
              </a:rPr>
              <a:t>revolutionary </a:t>
            </a:r>
            <a:r>
              <a:rPr dirty="0" sz="1200" spc="-50" b="1">
                <a:latin typeface="Lucida Sans"/>
                <a:cs typeface="Lucida Sans"/>
              </a:rPr>
              <a:t>technology </a:t>
            </a:r>
            <a:r>
              <a:rPr dirty="0" sz="1200" spc="-45" b="1">
                <a:latin typeface="Lucida Sans"/>
                <a:cs typeface="Lucida Sans"/>
              </a:rPr>
              <a:t>ties </a:t>
            </a:r>
            <a:r>
              <a:rPr dirty="0" sz="1200" spc="-40" b="1">
                <a:latin typeface="Lucida Sans"/>
                <a:cs typeface="Lucida Sans"/>
              </a:rPr>
              <a:t> </a:t>
            </a:r>
            <a:r>
              <a:rPr dirty="0" sz="1200" spc="-80" b="1">
                <a:latin typeface="Lucida Sans"/>
                <a:cs typeface="Lucida Sans"/>
              </a:rPr>
              <a:t>D</a:t>
            </a:r>
            <a:r>
              <a:rPr dirty="0" sz="1200" spc="-35" b="1">
                <a:latin typeface="Lucida Sans"/>
                <a:cs typeface="Lucida Sans"/>
              </a:rPr>
              <a:t>ire</a:t>
            </a:r>
            <a:r>
              <a:rPr dirty="0" sz="1200" spc="-45" b="1">
                <a:latin typeface="Lucida Sans"/>
                <a:cs typeface="Lucida Sans"/>
              </a:rPr>
              <a:t>c</a:t>
            </a:r>
            <a:r>
              <a:rPr dirty="0" sz="1200" spc="-15" b="1">
                <a:latin typeface="Lucida Sans"/>
                <a:cs typeface="Lucida Sans"/>
              </a:rPr>
              <a:t>t</a:t>
            </a:r>
            <a:r>
              <a:rPr dirty="0" sz="1200" spc="-75" b="1">
                <a:latin typeface="Lucida Sans"/>
                <a:cs typeface="Lucida Sans"/>
              </a:rPr>
              <a:t> </a:t>
            </a:r>
            <a:r>
              <a:rPr dirty="0" sz="1200" spc="5" b="1">
                <a:latin typeface="Lucida Sans"/>
                <a:cs typeface="Lucida Sans"/>
              </a:rPr>
              <a:t>M</a:t>
            </a:r>
            <a:r>
              <a:rPr dirty="0" sz="1200" spc="-5" b="1">
                <a:latin typeface="Lucida Sans"/>
                <a:cs typeface="Lucida Sans"/>
              </a:rPr>
              <a:t>a</a:t>
            </a:r>
            <a:r>
              <a:rPr dirty="0" sz="1200" spc="-60" b="1">
                <a:latin typeface="Lucida Sans"/>
                <a:cs typeface="Lucida Sans"/>
              </a:rPr>
              <a:t>il</a:t>
            </a:r>
            <a:r>
              <a:rPr dirty="0" sz="1200" spc="-60" b="1">
                <a:latin typeface="Lucida Sans"/>
                <a:cs typeface="Lucida Sans"/>
              </a:rPr>
              <a:t> </a:t>
            </a:r>
            <a:r>
              <a:rPr dirty="0" sz="1200" spc="-45" b="1">
                <a:latin typeface="Lucida Sans"/>
                <a:cs typeface="Lucida Sans"/>
              </a:rPr>
              <a:t>in</a:t>
            </a:r>
            <a:r>
              <a:rPr dirty="0" sz="1200" spc="-65" b="1">
                <a:latin typeface="Lucida Sans"/>
                <a:cs typeface="Lucida Sans"/>
              </a:rPr>
              <a:t> </a:t>
            </a:r>
            <a:r>
              <a:rPr dirty="0" sz="1200" spc="-60" b="1">
                <a:latin typeface="Lucida Sans"/>
                <a:cs typeface="Lucida Sans"/>
              </a:rPr>
              <a:t>w</a:t>
            </a:r>
            <a:r>
              <a:rPr dirty="0" sz="1200" spc="-35" b="1">
                <a:latin typeface="Lucida Sans"/>
                <a:cs typeface="Lucida Sans"/>
              </a:rPr>
              <a:t>ith</a:t>
            </a:r>
            <a:r>
              <a:rPr dirty="0" sz="1200" spc="-80" b="1">
                <a:latin typeface="Lucida Sans"/>
                <a:cs typeface="Lucida Sans"/>
              </a:rPr>
              <a:t> </a:t>
            </a:r>
            <a:r>
              <a:rPr dirty="0" sz="1200" spc="-20" b="1">
                <a:latin typeface="Lucida Sans"/>
                <a:cs typeface="Lucida Sans"/>
              </a:rPr>
              <a:t>t</a:t>
            </a:r>
            <a:r>
              <a:rPr dirty="0" sz="1200" spc="-40" b="1">
                <a:latin typeface="Lucida Sans"/>
                <a:cs typeface="Lucida Sans"/>
              </a:rPr>
              <a:t>h</a:t>
            </a:r>
            <a:r>
              <a:rPr dirty="0" sz="1200" spc="-15" b="1">
                <a:latin typeface="Lucida Sans"/>
                <a:cs typeface="Lucida Sans"/>
              </a:rPr>
              <a:t>e</a:t>
            </a:r>
            <a:r>
              <a:rPr dirty="0" sz="1200" spc="-60" b="1">
                <a:latin typeface="Lucida Sans"/>
                <a:cs typeface="Lucida Sans"/>
              </a:rPr>
              <a:t> </a:t>
            </a:r>
            <a:r>
              <a:rPr dirty="0" sz="1200" spc="-55" b="1">
                <a:latin typeface="Lucida Sans"/>
                <a:cs typeface="Lucida Sans"/>
              </a:rPr>
              <a:t>d</a:t>
            </a:r>
            <a:r>
              <a:rPr dirty="0" sz="1200" spc="-60" b="1">
                <a:latin typeface="Lucida Sans"/>
                <a:cs typeface="Lucida Sans"/>
              </a:rPr>
              <a:t>i</a:t>
            </a:r>
            <a:r>
              <a:rPr dirty="0" sz="1200" spc="-120" b="1">
                <a:latin typeface="Lucida Sans"/>
                <a:cs typeface="Lucida Sans"/>
              </a:rPr>
              <a:t>g</a:t>
            </a:r>
            <a:r>
              <a:rPr dirty="0" sz="1200" spc="-35" b="1">
                <a:latin typeface="Lucida Sans"/>
                <a:cs typeface="Lucida Sans"/>
              </a:rPr>
              <a:t>ital</a:t>
            </a:r>
            <a:r>
              <a:rPr dirty="0" sz="1200" spc="-65" b="1">
                <a:latin typeface="Lucida Sans"/>
                <a:cs typeface="Lucida Sans"/>
              </a:rPr>
              <a:t> </a:t>
            </a:r>
            <a:r>
              <a:rPr dirty="0" sz="1200" spc="-70" b="1">
                <a:latin typeface="Lucida Sans"/>
                <a:cs typeface="Lucida Sans"/>
              </a:rPr>
              <a:t>a</a:t>
            </a:r>
            <a:r>
              <a:rPr dirty="0" sz="1200" spc="-75" b="1">
                <a:latin typeface="Lucida Sans"/>
                <a:cs typeface="Lucida Sans"/>
              </a:rPr>
              <a:t>g</a:t>
            </a:r>
            <a:r>
              <a:rPr dirty="0" sz="1200" spc="-15" b="1">
                <a:latin typeface="Lucida Sans"/>
                <a:cs typeface="Lucida Sans"/>
              </a:rPr>
              <a:t>e</a:t>
            </a:r>
            <a:r>
              <a:rPr dirty="0" sz="1200" spc="-80" b="1">
                <a:latin typeface="Lucida Sans"/>
                <a:cs typeface="Lucida Sans"/>
              </a:rPr>
              <a:t> </a:t>
            </a:r>
            <a:r>
              <a:rPr dirty="0" sz="1200" spc="-40" b="1">
                <a:latin typeface="Lucida Sans"/>
                <a:cs typeface="Lucida Sans"/>
              </a:rPr>
              <a:t>u</a:t>
            </a:r>
            <a:r>
              <a:rPr dirty="0" sz="1200" spc="-75" b="1">
                <a:latin typeface="Lucida Sans"/>
                <a:cs typeface="Lucida Sans"/>
              </a:rPr>
              <a:t>si</a:t>
            </a:r>
            <a:r>
              <a:rPr dirty="0" sz="1200" spc="-40" b="1">
                <a:latin typeface="Lucida Sans"/>
                <a:cs typeface="Lucida Sans"/>
              </a:rPr>
              <a:t>n</a:t>
            </a:r>
            <a:r>
              <a:rPr dirty="0" sz="1200" spc="-125" b="1">
                <a:latin typeface="Lucida Sans"/>
                <a:cs typeface="Lucida Sans"/>
              </a:rPr>
              <a:t>g</a:t>
            </a:r>
            <a:r>
              <a:rPr dirty="0" sz="1200" spc="-70" b="1">
                <a:latin typeface="Lucida Sans"/>
                <a:cs typeface="Lucida Sans"/>
              </a:rPr>
              <a:t> </a:t>
            </a:r>
            <a:r>
              <a:rPr dirty="0" sz="1200" spc="-20" b="1">
                <a:latin typeface="Lucida Sans"/>
                <a:cs typeface="Lucida Sans"/>
              </a:rPr>
              <a:t>t</a:t>
            </a:r>
            <a:r>
              <a:rPr dirty="0" sz="1200" spc="-40" b="1">
                <a:latin typeface="Lucida Sans"/>
                <a:cs typeface="Lucida Sans"/>
              </a:rPr>
              <a:t>h</a:t>
            </a:r>
            <a:r>
              <a:rPr dirty="0" sz="1200" spc="-10" b="1">
                <a:latin typeface="Lucida Sans"/>
                <a:cs typeface="Lucida Sans"/>
              </a:rPr>
              <a:t>e  </a:t>
            </a:r>
            <a:r>
              <a:rPr dirty="0" u="sng" sz="1200" spc="-4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nu</a:t>
            </a:r>
            <a:r>
              <a:rPr dirty="0" u="sng" sz="1200" spc="-2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m</a:t>
            </a:r>
            <a:r>
              <a:rPr dirty="0" u="sng" sz="1200" spc="-5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b</a:t>
            </a:r>
            <a:r>
              <a:rPr dirty="0" u="sng" sz="1200" spc="-1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e</a:t>
            </a:r>
            <a:r>
              <a:rPr dirty="0" u="sng" sz="1200" spc="-3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r</a:t>
            </a:r>
            <a:r>
              <a:rPr dirty="0" u="sng" sz="1200" spc="-7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 </a:t>
            </a:r>
            <a:r>
              <a:rPr dirty="0" u="sng" sz="1200" spc="-3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o</a:t>
            </a:r>
            <a:r>
              <a:rPr dirty="0" u="sng" sz="1200" spc="-4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n</a:t>
            </a:r>
            <a:r>
              <a:rPr dirty="0" u="sng" sz="1200" spc="-1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e</a:t>
            </a:r>
            <a:r>
              <a:rPr dirty="0" u="sng" sz="1200" spc="-6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 </a:t>
            </a:r>
            <a:r>
              <a:rPr dirty="0" u="sng" sz="1200" spc="-2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m</a:t>
            </a:r>
            <a:r>
              <a:rPr dirty="0" u="sng" sz="1200" spc="-1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e</a:t>
            </a:r>
            <a:r>
              <a:rPr dirty="0" u="sng" sz="1200" spc="-2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t</a:t>
            </a:r>
            <a:r>
              <a:rPr dirty="0" u="sng" sz="1200" spc="-4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h</a:t>
            </a:r>
            <a:r>
              <a:rPr dirty="0" u="sng" sz="1200" spc="-3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o</a:t>
            </a:r>
            <a:r>
              <a:rPr dirty="0" u="sng" sz="1200" spc="-5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d</a:t>
            </a:r>
            <a:r>
              <a:rPr dirty="0" u="sng" sz="1200" spc="-6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 </a:t>
            </a:r>
            <a:r>
              <a:rPr dirty="0" u="sng" sz="1200" spc="-3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o</a:t>
            </a:r>
            <a:r>
              <a:rPr dirty="0" u="sng" sz="1200" spc="-6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f</a:t>
            </a:r>
            <a:r>
              <a:rPr dirty="0" u="sng" sz="1200" spc="-6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 </a:t>
            </a:r>
            <a:r>
              <a:rPr dirty="0" u="sng" sz="1200" spc="-4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c</a:t>
            </a:r>
            <a:r>
              <a:rPr dirty="0" u="sng" sz="1200" spc="-2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om</a:t>
            </a:r>
            <a:r>
              <a:rPr dirty="0" u="sng" sz="1200" spc="-2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m</a:t>
            </a:r>
            <a:r>
              <a:rPr dirty="0" u="sng" sz="1200" spc="-4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un</a:t>
            </a:r>
            <a:r>
              <a:rPr dirty="0" u="sng" sz="1200" spc="-4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i</a:t>
            </a:r>
            <a:r>
              <a:rPr dirty="0" u="sng" sz="1200" spc="-6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c</a:t>
            </a:r>
            <a:r>
              <a:rPr dirty="0" u="sng" sz="1200" spc="-2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at</a:t>
            </a:r>
            <a:r>
              <a:rPr dirty="0" u="sng" sz="1200" spc="-35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io</a:t>
            </a:r>
            <a:r>
              <a:rPr dirty="0" u="sng" sz="1200" spc="-6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n</a:t>
            </a:r>
            <a:r>
              <a:rPr dirty="0" u="sng" sz="1200" spc="30" b="1">
                <a:uFill>
                  <a:solidFill>
                    <a:srgbClr val="000000"/>
                  </a:solidFill>
                </a:uFill>
                <a:latin typeface="Lucida Sans"/>
                <a:cs typeface="Lucida Sans"/>
              </a:rPr>
              <a:t>:</a:t>
            </a:r>
            <a:endParaRPr sz="1200">
              <a:latin typeface="Lucida Sans"/>
              <a:cs typeface="Lucida San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150">
              <a:latin typeface="Lucida Sans"/>
              <a:cs typeface="Lucida Sans"/>
            </a:endParaRPr>
          </a:p>
          <a:p>
            <a:pPr marL="17780">
              <a:lnSpc>
                <a:spcPct val="100000"/>
              </a:lnSpc>
            </a:pPr>
            <a:r>
              <a:rPr dirty="0" sz="2000" spc="-85" b="1">
                <a:latin typeface="Tahoma"/>
                <a:cs typeface="Tahoma"/>
              </a:rPr>
              <a:t>B</a:t>
            </a:r>
            <a:r>
              <a:rPr dirty="0" sz="2000" spc="-70" b="1">
                <a:latin typeface="Tahoma"/>
                <a:cs typeface="Tahoma"/>
              </a:rPr>
              <a:t>E</a:t>
            </a:r>
            <a:r>
              <a:rPr dirty="0" sz="2000" spc="-85" b="1">
                <a:latin typeface="Tahoma"/>
                <a:cs typeface="Tahoma"/>
              </a:rPr>
              <a:t>NEFITS</a:t>
            </a:r>
            <a:r>
              <a:rPr dirty="0" sz="2000" spc="-85" b="1">
                <a:latin typeface="Tahoma"/>
                <a:cs typeface="Tahoma"/>
              </a:rPr>
              <a:t> </a:t>
            </a:r>
            <a:r>
              <a:rPr dirty="0" sz="2000" spc="-65" b="1">
                <a:solidFill>
                  <a:srgbClr val="305C92"/>
                </a:solidFill>
                <a:latin typeface="Tahoma"/>
                <a:cs typeface="Tahoma"/>
              </a:rPr>
              <a:t>IN</a:t>
            </a:r>
            <a:r>
              <a:rPr dirty="0" sz="2000" spc="-80" b="1">
                <a:solidFill>
                  <a:srgbClr val="305C92"/>
                </a:solidFill>
                <a:latin typeface="Tahoma"/>
                <a:cs typeface="Tahoma"/>
              </a:rPr>
              <a:t>C</a:t>
            </a:r>
            <a:r>
              <a:rPr dirty="0" sz="2000" spc="20" b="1">
                <a:solidFill>
                  <a:srgbClr val="305C92"/>
                </a:solidFill>
                <a:latin typeface="Tahoma"/>
                <a:cs typeface="Tahoma"/>
              </a:rPr>
              <a:t>L</a:t>
            </a:r>
            <a:r>
              <a:rPr dirty="0" sz="2000" spc="20" b="1">
                <a:solidFill>
                  <a:srgbClr val="305C92"/>
                </a:solidFill>
                <a:latin typeface="Tahoma"/>
                <a:cs typeface="Tahoma"/>
              </a:rPr>
              <a:t>U</a:t>
            </a:r>
            <a:r>
              <a:rPr dirty="0" sz="2000" spc="-100" b="1">
                <a:solidFill>
                  <a:srgbClr val="305C92"/>
                </a:solidFill>
                <a:latin typeface="Tahoma"/>
                <a:cs typeface="Tahoma"/>
              </a:rPr>
              <a:t>D</a:t>
            </a:r>
            <a:r>
              <a:rPr dirty="0" sz="2000" spc="-75" b="1">
                <a:solidFill>
                  <a:srgbClr val="305C92"/>
                </a:solidFill>
                <a:latin typeface="Tahoma"/>
                <a:cs typeface="Tahoma"/>
              </a:rPr>
              <a:t>E</a:t>
            </a:r>
            <a:r>
              <a:rPr dirty="0" sz="2000" spc="-150" b="1">
                <a:solidFill>
                  <a:srgbClr val="305C92"/>
                </a:solidFill>
                <a:latin typeface="Tahoma"/>
                <a:cs typeface="Tahoma"/>
              </a:rPr>
              <a:t>:</a:t>
            </a:r>
            <a:endParaRPr sz="2000">
              <a:latin typeface="Tahoma"/>
              <a:cs typeface="Tahoma"/>
            </a:endParaRPr>
          </a:p>
          <a:p>
            <a:pPr marL="125095" indent="-113030">
              <a:lnSpc>
                <a:spcPct val="100000"/>
              </a:lnSpc>
              <a:spcBef>
                <a:spcPts val="560"/>
              </a:spcBef>
              <a:buClr>
                <a:srgbClr val="1F5C97"/>
              </a:buClr>
              <a:buChar char="•"/>
              <a:tabLst>
                <a:tab pos="125730" algn="l"/>
              </a:tabLst>
            </a:pPr>
            <a:r>
              <a:rPr dirty="0" sz="1400" spc="-40" b="1">
                <a:latin typeface="Lucida Sans"/>
                <a:cs typeface="Lucida Sans"/>
              </a:rPr>
              <a:t>MORE</a:t>
            </a:r>
            <a:r>
              <a:rPr dirty="0" sz="1400" spc="-85" b="1">
                <a:latin typeface="Lucida Sans"/>
                <a:cs typeface="Lucida Sans"/>
              </a:rPr>
              <a:t> </a:t>
            </a:r>
            <a:r>
              <a:rPr dirty="0" sz="1400" spc="-55" b="1">
                <a:latin typeface="Lucida Sans"/>
                <a:cs typeface="Lucida Sans"/>
              </a:rPr>
              <a:t>PRECISE</a:t>
            </a:r>
            <a:r>
              <a:rPr dirty="0" sz="1400" spc="-80" b="1">
                <a:latin typeface="Lucida Sans"/>
                <a:cs typeface="Lucida Sans"/>
              </a:rPr>
              <a:t> </a:t>
            </a:r>
            <a:r>
              <a:rPr dirty="0" sz="1400" spc="-90" b="1">
                <a:latin typeface="Lucida Sans"/>
                <a:cs typeface="Lucida Sans"/>
              </a:rPr>
              <a:t>TRACKABILITY </a:t>
            </a:r>
            <a:r>
              <a:rPr dirty="0" sz="1400" spc="-370" b="1">
                <a:solidFill>
                  <a:srgbClr val="1F5C97"/>
                </a:solidFill>
                <a:latin typeface="Lucida Sans"/>
                <a:cs typeface="Lucida Sans"/>
              </a:rPr>
              <a:t>•</a:t>
            </a:r>
            <a:r>
              <a:rPr dirty="0" sz="1400" spc="-310" b="1">
                <a:solidFill>
                  <a:srgbClr val="1F5C97"/>
                </a:solidFill>
                <a:latin typeface="Lucida Sans"/>
                <a:cs typeface="Lucida Sans"/>
              </a:rPr>
              <a:t> </a:t>
            </a:r>
            <a:r>
              <a:rPr dirty="0" sz="1400" spc="-95" b="1">
                <a:latin typeface="Lucida Sans"/>
                <a:cs typeface="Lucida Sans"/>
              </a:rPr>
              <a:t>ELEVATED</a:t>
            </a:r>
            <a:r>
              <a:rPr dirty="0" sz="1400" spc="-65" b="1">
                <a:latin typeface="Lucida Sans"/>
                <a:cs typeface="Lucida Sans"/>
              </a:rPr>
              <a:t> </a:t>
            </a:r>
            <a:r>
              <a:rPr dirty="0" sz="1400" spc="-40" b="1">
                <a:latin typeface="Lucida Sans"/>
                <a:cs typeface="Lucida Sans"/>
              </a:rPr>
              <a:t>RESPONSE</a:t>
            </a:r>
            <a:r>
              <a:rPr dirty="0" sz="1400" spc="-65" b="1">
                <a:latin typeface="Lucida Sans"/>
                <a:cs typeface="Lucida Sans"/>
              </a:rPr>
              <a:t> </a:t>
            </a:r>
            <a:r>
              <a:rPr dirty="0" sz="1400" spc="-370" b="1">
                <a:solidFill>
                  <a:srgbClr val="1F5C97"/>
                </a:solidFill>
                <a:latin typeface="Lucida Sans"/>
                <a:cs typeface="Lucida Sans"/>
              </a:rPr>
              <a:t>•</a:t>
            </a:r>
            <a:r>
              <a:rPr dirty="0" sz="1400" spc="-310" b="1">
                <a:solidFill>
                  <a:srgbClr val="1F5C97"/>
                </a:solidFill>
                <a:latin typeface="Lucida Sans"/>
                <a:cs typeface="Lucida Sans"/>
              </a:rPr>
              <a:t> </a:t>
            </a:r>
            <a:r>
              <a:rPr dirty="0" sz="1400" spc="-55" b="1">
                <a:latin typeface="Lucida Sans"/>
                <a:cs typeface="Lucida Sans"/>
              </a:rPr>
              <a:t>EMPIRICAL</a:t>
            </a:r>
            <a:r>
              <a:rPr dirty="0" sz="1400" spc="-85" b="1">
                <a:latin typeface="Lucida Sans"/>
                <a:cs typeface="Lucida Sans"/>
              </a:rPr>
              <a:t> </a:t>
            </a:r>
            <a:r>
              <a:rPr dirty="0" sz="1400" spc="-65" b="1">
                <a:latin typeface="Lucida Sans"/>
                <a:cs typeface="Lucida Sans"/>
              </a:rPr>
              <a:t>RESULTS</a:t>
            </a:r>
            <a:endParaRPr sz="1400">
              <a:latin typeface="Lucida Sans"/>
              <a:cs typeface="Lucida Sans"/>
            </a:endParaRPr>
          </a:p>
          <a:p>
            <a:pPr marL="19685">
              <a:lnSpc>
                <a:spcPct val="100000"/>
              </a:lnSpc>
              <a:spcBef>
                <a:spcPts val="1430"/>
              </a:spcBef>
            </a:pPr>
            <a:r>
              <a:rPr dirty="0" sz="2000" spc="20" b="1">
                <a:latin typeface="Tahoma"/>
                <a:cs typeface="Tahoma"/>
              </a:rPr>
              <a:t>HO</a:t>
            </a:r>
            <a:r>
              <a:rPr dirty="0" sz="2000" spc="35" b="1">
                <a:latin typeface="Tahoma"/>
                <a:cs typeface="Tahoma"/>
              </a:rPr>
              <a:t>W</a:t>
            </a:r>
            <a:r>
              <a:rPr dirty="0" sz="2000" spc="-65" b="1">
                <a:latin typeface="Tahoma"/>
                <a:cs typeface="Tahoma"/>
              </a:rPr>
              <a:t> </a:t>
            </a:r>
            <a:r>
              <a:rPr dirty="0" sz="2000" spc="-145" b="1">
                <a:solidFill>
                  <a:srgbClr val="305C92"/>
                </a:solidFill>
                <a:latin typeface="Tahoma"/>
                <a:cs typeface="Tahoma"/>
              </a:rPr>
              <a:t>I</a:t>
            </a:r>
            <a:r>
              <a:rPr dirty="0" sz="2000" spc="-175" b="1">
                <a:solidFill>
                  <a:srgbClr val="305C92"/>
                </a:solidFill>
                <a:latin typeface="Tahoma"/>
                <a:cs typeface="Tahoma"/>
              </a:rPr>
              <a:t>T</a:t>
            </a:r>
            <a:r>
              <a:rPr dirty="0" sz="2000" spc="-60" b="1">
                <a:solidFill>
                  <a:srgbClr val="305C92"/>
                </a:solidFill>
                <a:latin typeface="Tahoma"/>
                <a:cs typeface="Tahoma"/>
              </a:rPr>
              <a:t> </a:t>
            </a:r>
            <a:r>
              <a:rPr dirty="0" sz="2000" spc="-15" b="1">
                <a:solidFill>
                  <a:srgbClr val="305C92"/>
                </a:solidFill>
                <a:latin typeface="Tahoma"/>
                <a:cs typeface="Tahoma"/>
              </a:rPr>
              <a:t>WOR</a:t>
            </a:r>
            <a:r>
              <a:rPr dirty="0" sz="2000" spc="-5" b="1">
                <a:solidFill>
                  <a:srgbClr val="305C92"/>
                </a:solidFill>
                <a:latin typeface="Tahoma"/>
                <a:cs typeface="Tahoma"/>
              </a:rPr>
              <a:t>K</a:t>
            </a:r>
            <a:r>
              <a:rPr dirty="0" sz="2000" spc="-110" b="1">
                <a:solidFill>
                  <a:srgbClr val="305C92"/>
                </a:solidFill>
                <a:latin typeface="Tahoma"/>
                <a:cs typeface="Tahoma"/>
              </a:rPr>
              <a:t>S</a:t>
            </a:r>
            <a:endParaRPr sz="2000">
              <a:latin typeface="Tahoma"/>
              <a:cs typeface="Tahoma"/>
            </a:endParaRPr>
          </a:p>
        </p:txBody>
      </p:sp>
      <p:pic>
        <p:nvPicPr>
          <p:cNvPr id="17" name="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772348" y="6457723"/>
            <a:ext cx="1177130" cy="257319"/>
          </a:xfrm>
          <a:prstGeom prst="rect">
            <a:avLst/>
          </a:prstGeom>
        </p:spPr>
      </p:pic>
      <p:sp>
        <p:nvSpPr>
          <p:cNvPr id="18" name="object 18"/>
          <p:cNvSpPr/>
          <p:nvPr/>
        </p:nvSpPr>
        <p:spPr>
          <a:xfrm>
            <a:off x="1815083" y="5573267"/>
            <a:ext cx="280670" cy="139065"/>
          </a:xfrm>
          <a:custGeom>
            <a:avLst/>
            <a:gdLst/>
            <a:ahLst/>
            <a:cxnLst/>
            <a:rect l="l" t="t" r="r" b="b"/>
            <a:pathLst>
              <a:path w="280669" h="139064">
                <a:moveTo>
                  <a:pt x="211074" y="0"/>
                </a:moveTo>
                <a:lnTo>
                  <a:pt x="211074" y="34670"/>
                </a:lnTo>
                <a:lnTo>
                  <a:pt x="0" y="34670"/>
                </a:lnTo>
                <a:lnTo>
                  <a:pt x="0" y="104012"/>
                </a:lnTo>
                <a:lnTo>
                  <a:pt x="211074" y="104012"/>
                </a:lnTo>
                <a:lnTo>
                  <a:pt x="211074" y="138683"/>
                </a:lnTo>
                <a:lnTo>
                  <a:pt x="280416" y="69341"/>
                </a:lnTo>
                <a:lnTo>
                  <a:pt x="211074" y="0"/>
                </a:lnTo>
                <a:close/>
              </a:path>
            </a:pathLst>
          </a:custGeom>
          <a:solidFill>
            <a:srgbClr val="1F5C9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340608" y="5573267"/>
            <a:ext cx="280670" cy="139065"/>
          </a:xfrm>
          <a:custGeom>
            <a:avLst/>
            <a:gdLst/>
            <a:ahLst/>
            <a:cxnLst/>
            <a:rect l="l" t="t" r="r" b="b"/>
            <a:pathLst>
              <a:path w="280670" h="139064">
                <a:moveTo>
                  <a:pt x="211074" y="0"/>
                </a:moveTo>
                <a:lnTo>
                  <a:pt x="211074" y="34670"/>
                </a:lnTo>
                <a:lnTo>
                  <a:pt x="0" y="34670"/>
                </a:lnTo>
                <a:lnTo>
                  <a:pt x="0" y="104012"/>
                </a:lnTo>
                <a:lnTo>
                  <a:pt x="211074" y="104012"/>
                </a:lnTo>
                <a:lnTo>
                  <a:pt x="211074" y="138683"/>
                </a:lnTo>
                <a:lnTo>
                  <a:pt x="280415" y="69341"/>
                </a:lnTo>
                <a:lnTo>
                  <a:pt x="211074" y="0"/>
                </a:lnTo>
                <a:close/>
              </a:path>
            </a:pathLst>
          </a:custGeom>
          <a:solidFill>
            <a:srgbClr val="1F5C9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4904232" y="5573267"/>
            <a:ext cx="280670" cy="139065"/>
          </a:xfrm>
          <a:custGeom>
            <a:avLst/>
            <a:gdLst/>
            <a:ahLst/>
            <a:cxnLst/>
            <a:rect l="l" t="t" r="r" b="b"/>
            <a:pathLst>
              <a:path w="280670" h="139064">
                <a:moveTo>
                  <a:pt x="211073" y="0"/>
                </a:moveTo>
                <a:lnTo>
                  <a:pt x="211073" y="34670"/>
                </a:lnTo>
                <a:lnTo>
                  <a:pt x="0" y="34670"/>
                </a:lnTo>
                <a:lnTo>
                  <a:pt x="0" y="104012"/>
                </a:lnTo>
                <a:lnTo>
                  <a:pt x="211073" y="104012"/>
                </a:lnTo>
                <a:lnTo>
                  <a:pt x="211073" y="138683"/>
                </a:lnTo>
                <a:lnTo>
                  <a:pt x="280415" y="69341"/>
                </a:lnTo>
                <a:lnTo>
                  <a:pt x="211073" y="0"/>
                </a:lnTo>
                <a:close/>
              </a:path>
            </a:pathLst>
          </a:custGeom>
          <a:solidFill>
            <a:srgbClr val="1F5C97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1" name="object 21"/>
          <p:cNvGrpSpPr/>
          <p:nvPr/>
        </p:nvGrpSpPr>
        <p:grpSpPr>
          <a:xfrm>
            <a:off x="3733800" y="68579"/>
            <a:ext cx="5410200" cy="5643880"/>
            <a:chOff x="3733800" y="68579"/>
            <a:chExt cx="5410200" cy="5643880"/>
          </a:xfrm>
        </p:grpSpPr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120053" y="68579"/>
              <a:ext cx="3023946" cy="550456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733800" y="2331719"/>
              <a:ext cx="3721607" cy="826008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7048500" y="5573267"/>
              <a:ext cx="280670" cy="139065"/>
            </a:xfrm>
            <a:custGeom>
              <a:avLst/>
              <a:gdLst/>
              <a:ahLst/>
              <a:cxnLst/>
              <a:rect l="l" t="t" r="r" b="b"/>
              <a:pathLst>
                <a:path w="280670" h="139064">
                  <a:moveTo>
                    <a:pt x="211074" y="0"/>
                  </a:moveTo>
                  <a:lnTo>
                    <a:pt x="211074" y="34670"/>
                  </a:lnTo>
                  <a:lnTo>
                    <a:pt x="0" y="34670"/>
                  </a:lnTo>
                  <a:lnTo>
                    <a:pt x="0" y="104012"/>
                  </a:lnTo>
                  <a:lnTo>
                    <a:pt x="211074" y="104012"/>
                  </a:lnTo>
                  <a:lnTo>
                    <a:pt x="211074" y="138683"/>
                  </a:lnTo>
                  <a:lnTo>
                    <a:pt x="280416" y="69341"/>
                  </a:lnTo>
                  <a:lnTo>
                    <a:pt x="211074" y="0"/>
                  </a:lnTo>
                  <a:close/>
                </a:path>
              </a:pathLst>
            </a:custGeom>
            <a:solidFill>
              <a:srgbClr val="1F5C97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196965"/>
            <a:chOff x="0" y="0"/>
            <a:chExt cx="9144000" cy="619696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86621" y="731514"/>
              <a:ext cx="4061511" cy="5228851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2000" y="829055"/>
              <a:ext cx="3886200" cy="50292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52744" y="4204703"/>
              <a:ext cx="2924555" cy="199186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45708" y="4288535"/>
              <a:ext cx="2743199" cy="18288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67000" y="1859279"/>
              <a:ext cx="2098548" cy="432511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9144000" cy="82600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56488" y="2110739"/>
              <a:ext cx="2228088" cy="5913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01395" y="2110739"/>
              <a:ext cx="710184" cy="591312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769607" y="6454572"/>
            <a:ext cx="1179098" cy="261309"/>
          </a:xfrm>
          <a:prstGeom prst="rect">
            <a:avLst/>
          </a:prstGeom>
        </p:spPr>
      </p:pic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34441" y="899921"/>
            <a:ext cx="3462654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215"/>
              <a:t>PRIAIR</a:t>
            </a:r>
            <a:r>
              <a:rPr dirty="0" spc="-120"/>
              <a:t> </a:t>
            </a:r>
            <a:r>
              <a:rPr dirty="0" spc="-75"/>
              <a:t>POS</a:t>
            </a:r>
            <a:r>
              <a:rPr dirty="0" spc="-75"/>
              <a:t>T</a:t>
            </a:r>
            <a:r>
              <a:rPr dirty="0" spc="-415"/>
              <a:t>-</a:t>
            </a:r>
            <a:r>
              <a:rPr dirty="0" spc="-295"/>
              <a:t>IT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54126" y="2925825"/>
            <a:ext cx="1838960" cy="27222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Target</a:t>
            </a:r>
            <a:r>
              <a:rPr dirty="0" sz="1300" spc="-80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Audience:</a:t>
            </a:r>
            <a:r>
              <a:rPr dirty="0" sz="1300" spc="-7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>
                <a:latin typeface="Arial"/>
                <a:cs typeface="Arial"/>
              </a:rPr>
              <a:t>Sent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to </a:t>
            </a:r>
            <a:r>
              <a:rPr dirty="0" sz="1300" spc="-40">
                <a:latin typeface="Arial"/>
                <a:cs typeface="Arial"/>
              </a:rPr>
              <a:t>a </a:t>
            </a:r>
            <a:r>
              <a:rPr dirty="0" sz="1300" spc="20">
                <a:latin typeface="Arial"/>
                <a:cs typeface="Arial"/>
              </a:rPr>
              <a:t>combination </a:t>
            </a:r>
            <a:r>
              <a:rPr dirty="0" sz="1300" spc="30">
                <a:latin typeface="Arial"/>
                <a:cs typeface="Arial"/>
              </a:rPr>
              <a:t>of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your </a:t>
            </a:r>
            <a:r>
              <a:rPr dirty="0" sz="1300" spc="-35">
                <a:latin typeface="Arial"/>
                <a:cs typeface="Arial"/>
              </a:rPr>
              <a:t>sales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-15">
                <a:latin typeface="Arial"/>
                <a:cs typeface="Arial"/>
              </a:rPr>
              <a:t>service </a:t>
            </a:r>
            <a:r>
              <a:rPr dirty="0" sz="1300" spc="-10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database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10">
                <a:latin typeface="Arial"/>
                <a:cs typeface="Arial"/>
              </a:rPr>
              <a:t>conquest </a:t>
            </a:r>
            <a:r>
              <a:rPr dirty="0" sz="1300" spc="-350">
                <a:latin typeface="Arial"/>
                <a:cs typeface="Arial"/>
              </a:rPr>
              <a:t> </a:t>
            </a:r>
            <a:r>
              <a:rPr dirty="0" sz="1300">
                <a:latin typeface="Arial"/>
                <a:cs typeface="Arial"/>
              </a:rPr>
              <a:t>owners.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We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-15">
                <a:latin typeface="Arial"/>
                <a:cs typeface="Arial"/>
              </a:rPr>
              <a:t>can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filter</a:t>
            </a:r>
            <a:r>
              <a:rPr dirty="0" sz="1300" spc="-10">
                <a:latin typeface="Arial"/>
                <a:cs typeface="Arial"/>
              </a:rPr>
              <a:t> by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make, </a:t>
            </a:r>
            <a:r>
              <a:rPr dirty="0" sz="1300">
                <a:latin typeface="Arial"/>
                <a:cs typeface="Arial"/>
              </a:rPr>
              <a:t>purchase/service </a:t>
            </a:r>
            <a:r>
              <a:rPr dirty="0" sz="1300" spc="-350">
                <a:latin typeface="Arial"/>
                <a:cs typeface="Arial"/>
              </a:rPr>
              <a:t> </a:t>
            </a:r>
            <a:r>
              <a:rPr dirty="0" sz="1300" spc="-10">
                <a:latin typeface="Arial"/>
                <a:cs typeface="Arial"/>
              </a:rPr>
              <a:t>date,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and</a:t>
            </a:r>
            <a:r>
              <a:rPr dirty="0" sz="1300" spc="-30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model</a:t>
            </a:r>
            <a:r>
              <a:rPr dirty="0" sz="1300" spc="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year.</a:t>
            </a:r>
            <a:endParaRPr sz="1300">
              <a:latin typeface="Arial"/>
              <a:cs typeface="Arial"/>
            </a:endParaRPr>
          </a:p>
          <a:p>
            <a:pPr marL="38100" marR="53975">
              <a:lnSpc>
                <a:spcPct val="100000"/>
              </a:lnSpc>
              <a:spcBef>
                <a:spcPts val="955"/>
              </a:spcBef>
            </a:pPr>
            <a:r>
              <a:rPr dirty="0" sz="1300" spc="-20" b="1">
                <a:solidFill>
                  <a:srgbClr val="1F5C97"/>
                </a:solidFill>
                <a:latin typeface="Tahoma"/>
                <a:cs typeface="Tahoma"/>
              </a:rPr>
              <a:t>Text </a:t>
            </a:r>
            <a:r>
              <a:rPr dirty="0" sz="1300" spc="-30" b="1">
                <a:solidFill>
                  <a:srgbClr val="1F5C97"/>
                </a:solidFill>
                <a:latin typeface="Tahoma"/>
                <a:cs typeface="Tahoma"/>
              </a:rPr>
              <a:t>Response: </a:t>
            </a:r>
            <a:r>
              <a:rPr dirty="0" sz="1300" spc="-2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60">
                <a:latin typeface="Arial"/>
                <a:cs typeface="Arial"/>
              </a:rPr>
              <a:t>C</a:t>
            </a:r>
            <a:r>
              <a:rPr dirty="0" sz="1300" spc="-55">
                <a:latin typeface="Arial"/>
                <a:cs typeface="Arial"/>
              </a:rPr>
              <a:t>o</a:t>
            </a:r>
            <a:r>
              <a:rPr dirty="0" sz="1300" spc="20">
                <a:latin typeface="Arial"/>
                <a:cs typeface="Arial"/>
              </a:rPr>
              <a:t>nsu</a:t>
            </a:r>
            <a:r>
              <a:rPr dirty="0" sz="1300" spc="25">
                <a:latin typeface="Arial"/>
                <a:cs typeface="Arial"/>
              </a:rPr>
              <a:t>m</a:t>
            </a:r>
            <a:r>
              <a:rPr dirty="0" sz="1300" spc="-20">
                <a:latin typeface="Arial"/>
                <a:cs typeface="Arial"/>
              </a:rPr>
              <a:t>e</a:t>
            </a:r>
            <a:r>
              <a:rPr dirty="0" sz="1300" spc="5">
                <a:latin typeface="Arial"/>
                <a:cs typeface="Arial"/>
              </a:rPr>
              <a:t>r</a:t>
            </a:r>
            <a:r>
              <a:rPr dirty="0" sz="1300" spc="15">
                <a:latin typeface="Arial"/>
                <a:cs typeface="Arial"/>
              </a:rPr>
              <a:t>s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c</a:t>
            </a:r>
            <a:r>
              <a:rPr dirty="0" sz="1300" spc="-45">
                <a:latin typeface="Arial"/>
                <a:cs typeface="Arial"/>
              </a:rPr>
              <a:t>a</a:t>
            </a:r>
            <a:r>
              <a:rPr dirty="0" sz="1300" spc="40">
                <a:latin typeface="Arial"/>
                <a:cs typeface="Arial"/>
              </a:rPr>
              <a:t>n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114">
                <a:latin typeface="Arial"/>
                <a:cs typeface="Arial"/>
              </a:rPr>
              <a:t>T</a:t>
            </a:r>
            <a:r>
              <a:rPr dirty="0" sz="1300" spc="-145">
                <a:latin typeface="Arial"/>
                <a:cs typeface="Arial"/>
              </a:rPr>
              <a:t>EXT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45">
                <a:latin typeface="Arial"/>
                <a:cs typeface="Arial"/>
              </a:rPr>
              <a:t>to  </a:t>
            </a:r>
            <a:r>
              <a:rPr dirty="0" sz="1300" spc="-15">
                <a:latin typeface="Arial"/>
                <a:cs typeface="Arial"/>
              </a:rPr>
              <a:t>receive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-40">
                <a:latin typeface="Arial"/>
                <a:cs typeface="Arial"/>
              </a:rPr>
              <a:t>a</a:t>
            </a:r>
            <a:r>
              <a:rPr dirty="0" sz="1300" spc="-35">
                <a:latin typeface="Arial"/>
                <a:cs typeface="Arial"/>
              </a:rPr>
              <a:t> Black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Book</a:t>
            </a:r>
            <a:r>
              <a:rPr dirty="0" baseline="26143" sz="1275" spc="22">
                <a:latin typeface="Arial"/>
                <a:cs typeface="Arial"/>
              </a:rPr>
              <a:t>® </a:t>
            </a:r>
            <a:r>
              <a:rPr dirty="0" baseline="26143" sz="1275" spc="30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Certificate </a:t>
            </a:r>
            <a:r>
              <a:rPr dirty="0" sz="1300" spc="35">
                <a:latin typeface="Arial"/>
                <a:cs typeface="Arial"/>
              </a:rPr>
              <a:t>on </a:t>
            </a:r>
            <a:r>
              <a:rPr dirty="0" sz="1300" spc="30">
                <a:latin typeface="Arial"/>
                <a:cs typeface="Arial"/>
              </a:rPr>
              <a:t>their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vehicle, </a:t>
            </a:r>
            <a:r>
              <a:rPr dirty="0" sz="1300" spc="5">
                <a:latin typeface="Arial"/>
                <a:cs typeface="Arial"/>
              </a:rPr>
              <a:t>plus </a:t>
            </a:r>
            <a:r>
              <a:rPr dirty="0" sz="1300" spc="35">
                <a:latin typeface="Arial"/>
                <a:cs typeface="Arial"/>
              </a:rPr>
              <a:t>two </a:t>
            </a:r>
            <a:r>
              <a:rPr dirty="0" sz="1300" spc="4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additional </a:t>
            </a:r>
            <a:r>
              <a:rPr dirty="0" sz="1300" spc="-25">
                <a:latin typeface="Arial"/>
                <a:cs typeface="Arial"/>
              </a:rPr>
              <a:t>vehicles!</a:t>
            </a:r>
            <a:endParaRPr sz="13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34441" y="1319021"/>
            <a:ext cx="2234565" cy="1280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b="1">
                <a:latin typeface="Tahoma"/>
                <a:cs typeface="Tahoma"/>
              </a:rPr>
              <a:t>BUYBACK</a:t>
            </a:r>
            <a:endParaRPr sz="3600">
              <a:latin typeface="Tahoma"/>
              <a:cs typeface="Tahoma"/>
            </a:endParaRPr>
          </a:p>
          <a:p>
            <a:pPr algn="ctr" marL="358140">
              <a:lnSpc>
                <a:spcPts val="1590"/>
              </a:lnSpc>
              <a:spcBef>
                <a:spcPts val="2375"/>
              </a:spcBef>
            </a:pP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TR</a:t>
            </a:r>
            <a:r>
              <a:rPr dirty="0" sz="1400" spc="-25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35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dirty="0" sz="1400" spc="-4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110">
                <a:solidFill>
                  <a:srgbClr val="FFFFFF"/>
                </a:solidFill>
                <a:latin typeface="Tahoma"/>
                <a:cs typeface="Tahoma"/>
              </a:rPr>
              <a:t>N</a:t>
            </a:r>
            <a:r>
              <a:rPr dirty="0" sz="1400" spc="95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W!</a:t>
            </a:r>
            <a:endParaRPr sz="1400">
              <a:latin typeface="Tahoma"/>
              <a:cs typeface="Tahoma"/>
            </a:endParaRPr>
          </a:p>
          <a:p>
            <a:pPr algn="ctr" marL="358140">
              <a:lnSpc>
                <a:spcPts val="1590"/>
              </a:lnSpc>
            </a:pPr>
            <a:r>
              <a:rPr dirty="0" sz="1400" spc="-14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xt</a:t>
            </a:r>
            <a:r>
              <a:rPr dirty="0" sz="1400" spc="-8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80" b="1">
                <a:solidFill>
                  <a:srgbClr val="FFFFFF"/>
                </a:solidFill>
                <a:latin typeface="Tahoma"/>
                <a:cs typeface="Tahoma"/>
              </a:rPr>
              <a:t>FPRJ</a:t>
            </a:r>
            <a:r>
              <a:rPr dirty="0" sz="1400" spc="-85" b="1">
                <a:solidFill>
                  <a:srgbClr val="FFFFFF"/>
                </a:solidFill>
                <a:latin typeface="Tahoma"/>
                <a:cs typeface="Tahoma"/>
              </a:rPr>
              <a:t>G</a:t>
            </a:r>
            <a:r>
              <a:rPr dirty="0" sz="1400" spc="55" b="1">
                <a:solidFill>
                  <a:srgbClr val="FFFFFF"/>
                </a:solidFill>
                <a:latin typeface="Tahoma"/>
                <a:cs typeface="Tahoma"/>
              </a:rPr>
              <a:t>X</a:t>
            </a:r>
            <a:r>
              <a:rPr dirty="0" sz="1400" spc="-75" b="1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3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7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7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65" b="1">
                <a:solidFill>
                  <a:srgbClr val="FFFFFF"/>
                </a:solidFill>
                <a:latin typeface="Tahoma"/>
                <a:cs typeface="Tahoma"/>
              </a:rPr>
              <a:t>48498</a:t>
            </a:r>
            <a:endParaRPr sz="14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667000" y="938756"/>
            <a:ext cx="6362700" cy="5245735"/>
            <a:chOff x="2667000" y="938756"/>
            <a:chExt cx="6362700" cy="52457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24121" y="938756"/>
              <a:ext cx="3273627" cy="498504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01895" y="1033272"/>
              <a:ext cx="3113531" cy="479145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65976" y="4207751"/>
              <a:ext cx="2363724" cy="185470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52844" y="4290059"/>
              <a:ext cx="2194559" cy="16946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67000" y="1859280"/>
              <a:ext cx="2098548" cy="4325112"/>
            </a:xfrm>
            <a:prstGeom prst="rect">
              <a:avLst/>
            </a:prstGeom>
          </p:spPr>
        </p:pic>
      </p:grpSp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826008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772348" y="6457723"/>
            <a:ext cx="1177130" cy="257319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434441" y="899921"/>
            <a:ext cx="354012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0"/>
              <a:t>HANDWRITTEN</a:t>
            </a:r>
          </a:p>
        </p:txBody>
      </p:sp>
      <p:grpSp>
        <p:nvGrpSpPr>
          <p:cNvPr id="11" name="object 11"/>
          <p:cNvGrpSpPr/>
          <p:nvPr/>
        </p:nvGrpSpPr>
        <p:grpSpPr>
          <a:xfrm>
            <a:off x="501395" y="2110739"/>
            <a:ext cx="2583180" cy="591820"/>
            <a:chOff x="501395" y="2110739"/>
            <a:chExt cx="2583180" cy="591820"/>
          </a:xfrm>
        </p:grpSpPr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56487" y="2110739"/>
              <a:ext cx="2228088" cy="59131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1395" y="2110739"/>
              <a:ext cx="710184" cy="591312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434441" y="1319021"/>
            <a:ext cx="2234565" cy="1280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b="1">
                <a:latin typeface="Tahoma"/>
                <a:cs typeface="Tahoma"/>
              </a:rPr>
              <a:t>BUYBACK</a:t>
            </a:r>
            <a:endParaRPr sz="3600">
              <a:latin typeface="Tahoma"/>
              <a:cs typeface="Tahoma"/>
            </a:endParaRPr>
          </a:p>
          <a:p>
            <a:pPr algn="ctr" marL="358140">
              <a:lnSpc>
                <a:spcPts val="1590"/>
              </a:lnSpc>
              <a:spcBef>
                <a:spcPts val="2375"/>
              </a:spcBef>
            </a:pP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TR</a:t>
            </a:r>
            <a:r>
              <a:rPr dirty="0" sz="1400" spc="-25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35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dirty="0" sz="1400" spc="-4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110">
                <a:solidFill>
                  <a:srgbClr val="FFFFFF"/>
                </a:solidFill>
                <a:latin typeface="Tahoma"/>
                <a:cs typeface="Tahoma"/>
              </a:rPr>
              <a:t>N</a:t>
            </a:r>
            <a:r>
              <a:rPr dirty="0" sz="1400" spc="95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W!</a:t>
            </a:r>
            <a:endParaRPr sz="1400">
              <a:latin typeface="Tahoma"/>
              <a:cs typeface="Tahoma"/>
            </a:endParaRPr>
          </a:p>
          <a:p>
            <a:pPr algn="ctr" marL="358140">
              <a:lnSpc>
                <a:spcPts val="1590"/>
              </a:lnSpc>
            </a:pPr>
            <a:r>
              <a:rPr dirty="0" sz="1400" spc="-14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xt</a:t>
            </a:r>
            <a:r>
              <a:rPr dirty="0" sz="1400" spc="-8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80" b="1">
                <a:solidFill>
                  <a:srgbClr val="FFFFFF"/>
                </a:solidFill>
                <a:latin typeface="Tahoma"/>
                <a:cs typeface="Tahoma"/>
              </a:rPr>
              <a:t>FPRJ</a:t>
            </a:r>
            <a:r>
              <a:rPr dirty="0" sz="1400" spc="-85" b="1">
                <a:solidFill>
                  <a:srgbClr val="FFFFFF"/>
                </a:solidFill>
                <a:latin typeface="Tahoma"/>
                <a:cs typeface="Tahoma"/>
              </a:rPr>
              <a:t>G</a:t>
            </a:r>
            <a:r>
              <a:rPr dirty="0" sz="1400" spc="55" b="1">
                <a:solidFill>
                  <a:srgbClr val="FFFFFF"/>
                </a:solidFill>
                <a:latin typeface="Tahoma"/>
                <a:cs typeface="Tahoma"/>
              </a:rPr>
              <a:t>X</a:t>
            </a:r>
            <a:r>
              <a:rPr dirty="0" sz="1400" spc="-75" b="1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3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7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7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65" b="1">
                <a:solidFill>
                  <a:srgbClr val="FFFFFF"/>
                </a:solidFill>
                <a:latin typeface="Tahoma"/>
                <a:cs typeface="Tahoma"/>
              </a:rPr>
              <a:t>48498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554126" y="2925825"/>
            <a:ext cx="1838960" cy="27222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Target</a:t>
            </a:r>
            <a:r>
              <a:rPr dirty="0" sz="1300" spc="-80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Audience:</a:t>
            </a:r>
            <a:r>
              <a:rPr dirty="0" sz="1300" spc="-7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>
                <a:latin typeface="Arial"/>
                <a:cs typeface="Arial"/>
              </a:rPr>
              <a:t>Sent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to </a:t>
            </a:r>
            <a:r>
              <a:rPr dirty="0" sz="1300" spc="-40">
                <a:latin typeface="Arial"/>
                <a:cs typeface="Arial"/>
              </a:rPr>
              <a:t>a </a:t>
            </a:r>
            <a:r>
              <a:rPr dirty="0" sz="1300" spc="20">
                <a:latin typeface="Arial"/>
                <a:cs typeface="Arial"/>
              </a:rPr>
              <a:t>combination </a:t>
            </a:r>
            <a:r>
              <a:rPr dirty="0" sz="1300" spc="30">
                <a:latin typeface="Arial"/>
                <a:cs typeface="Arial"/>
              </a:rPr>
              <a:t>of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your </a:t>
            </a:r>
            <a:r>
              <a:rPr dirty="0" sz="1300" spc="-35">
                <a:latin typeface="Arial"/>
                <a:cs typeface="Arial"/>
              </a:rPr>
              <a:t>sales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-15">
                <a:latin typeface="Arial"/>
                <a:cs typeface="Arial"/>
              </a:rPr>
              <a:t>service </a:t>
            </a:r>
            <a:r>
              <a:rPr dirty="0" sz="1300" spc="-10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database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10">
                <a:latin typeface="Arial"/>
                <a:cs typeface="Arial"/>
              </a:rPr>
              <a:t>conquest </a:t>
            </a:r>
            <a:r>
              <a:rPr dirty="0" sz="1300" spc="-350">
                <a:latin typeface="Arial"/>
                <a:cs typeface="Arial"/>
              </a:rPr>
              <a:t> </a:t>
            </a:r>
            <a:r>
              <a:rPr dirty="0" sz="1300">
                <a:latin typeface="Arial"/>
                <a:cs typeface="Arial"/>
              </a:rPr>
              <a:t>owners.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We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-15">
                <a:latin typeface="Arial"/>
                <a:cs typeface="Arial"/>
              </a:rPr>
              <a:t>can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filter</a:t>
            </a:r>
            <a:r>
              <a:rPr dirty="0" sz="1300" spc="-10">
                <a:latin typeface="Arial"/>
                <a:cs typeface="Arial"/>
              </a:rPr>
              <a:t> by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make, </a:t>
            </a:r>
            <a:r>
              <a:rPr dirty="0" sz="1300">
                <a:latin typeface="Arial"/>
                <a:cs typeface="Arial"/>
              </a:rPr>
              <a:t>purchase/service </a:t>
            </a:r>
            <a:r>
              <a:rPr dirty="0" sz="1300" spc="-350">
                <a:latin typeface="Arial"/>
                <a:cs typeface="Arial"/>
              </a:rPr>
              <a:t> </a:t>
            </a:r>
            <a:r>
              <a:rPr dirty="0" sz="1300" spc="-10">
                <a:latin typeface="Arial"/>
                <a:cs typeface="Arial"/>
              </a:rPr>
              <a:t>date,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and</a:t>
            </a:r>
            <a:r>
              <a:rPr dirty="0" sz="1300" spc="-30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model</a:t>
            </a:r>
            <a:r>
              <a:rPr dirty="0" sz="1300" spc="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year.</a:t>
            </a:r>
            <a:endParaRPr sz="1300">
              <a:latin typeface="Arial"/>
              <a:cs typeface="Arial"/>
            </a:endParaRPr>
          </a:p>
          <a:p>
            <a:pPr marL="38100" marR="53975">
              <a:lnSpc>
                <a:spcPct val="100000"/>
              </a:lnSpc>
              <a:spcBef>
                <a:spcPts val="955"/>
              </a:spcBef>
            </a:pPr>
            <a:r>
              <a:rPr dirty="0" sz="1300" spc="-20" b="1">
                <a:solidFill>
                  <a:srgbClr val="1F5C97"/>
                </a:solidFill>
                <a:latin typeface="Tahoma"/>
                <a:cs typeface="Tahoma"/>
              </a:rPr>
              <a:t>Text </a:t>
            </a:r>
            <a:r>
              <a:rPr dirty="0" sz="1300" spc="-30" b="1">
                <a:solidFill>
                  <a:srgbClr val="1F5C97"/>
                </a:solidFill>
                <a:latin typeface="Tahoma"/>
                <a:cs typeface="Tahoma"/>
              </a:rPr>
              <a:t>Response: </a:t>
            </a:r>
            <a:r>
              <a:rPr dirty="0" sz="1300" spc="-2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60">
                <a:latin typeface="Arial"/>
                <a:cs typeface="Arial"/>
              </a:rPr>
              <a:t>C</a:t>
            </a:r>
            <a:r>
              <a:rPr dirty="0" sz="1300" spc="-55">
                <a:latin typeface="Arial"/>
                <a:cs typeface="Arial"/>
              </a:rPr>
              <a:t>o</a:t>
            </a:r>
            <a:r>
              <a:rPr dirty="0" sz="1300" spc="20">
                <a:latin typeface="Arial"/>
                <a:cs typeface="Arial"/>
              </a:rPr>
              <a:t>nsu</a:t>
            </a:r>
            <a:r>
              <a:rPr dirty="0" sz="1300" spc="25">
                <a:latin typeface="Arial"/>
                <a:cs typeface="Arial"/>
              </a:rPr>
              <a:t>m</a:t>
            </a:r>
            <a:r>
              <a:rPr dirty="0" sz="1300" spc="-20">
                <a:latin typeface="Arial"/>
                <a:cs typeface="Arial"/>
              </a:rPr>
              <a:t>e</a:t>
            </a:r>
            <a:r>
              <a:rPr dirty="0" sz="1300" spc="5">
                <a:latin typeface="Arial"/>
                <a:cs typeface="Arial"/>
              </a:rPr>
              <a:t>r</a:t>
            </a:r>
            <a:r>
              <a:rPr dirty="0" sz="1300" spc="15">
                <a:latin typeface="Arial"/>
                <a:cs typeface="Arial"/>
              </a:rPr>
              <a:t>s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c</a:t>
            </a:r>
            <a:r>
              <a:rPr dirty="0" sz="1300" spc="-45">
                <a:latin typeface="Arial"/>
                <a:cs typeface="Arial"/>
              </a:rPr>
              <a:t>a</a:t>
            </a:r>
            <a:r>
              <a:rPr dirty="0" sz="1300" spc="40">
                <a:latin typeface="Arial"/>
                <a:cs typeface="Arial"/>
              </a:rPr>
              <a:t>n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114">
                <a:latin typeface="Arial"/>
                <a:cs typeface="Arial"/>
              </a:rPr>
              <a:t>T</a:t>
            </a:r>
            <a:r>
              <a:rPr dirty="0" sz="1300" spc="-145">
                <a:latin typeface="Arial"/>
                <a:cs typeface="Arial"/>
              </a:rPr>
              <a:t>EXT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45">
                <a:latin typeface="Arial"/>
                <a:cs typeface="Arial"/>
              </a:rPr>
              <a:t>to  </a:t>
            </a:r>
            <a:r>
              <a:rPr dirty="0" sz="1300" spc="-15">
                <a:latin typeface="Arial"/>
                <a:cs typeface="Arial"/>
              </a:rPr>
              <a:t>receive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-40">
                <a:latin typeface="Arial"/>
                <a:cs typeface="Arial"/>
              </a:rPr>
              <a:t>a</a:t>
            </a:r>
            <a:r>
              <a:rPr dirty="0" sz="1300" spc="-35">
                <a:latin typeface="Arial"/>
                <a:cs typeface="Arial"/>
              </a:rPr>
              <a:t> Black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Book</a:t>
            </a:r>
            <a:r>
              <a:rPr dirty="0" baseline="26143" sz="1275" spc="22">
                <a:latin typeface="Arial"/>
                <a:cs typeface="Arial"/>
              </a:rPr>
              <a:t>® </a:t>
            </a:r>
            <a:r>
              <a:rPr dirty="0" baseline="26143" sz="1275" spc="30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Certificate </a:t>
            </a:r>
            <a:r>
              <a:rPr dirty="0" sz="1300" spc="35">
                <a:latin typeface="Arial"/>
                <a:cs typeface="Arial"/>
              </a:rPr>
              <a:t>on </a:t>
            </a:r>
            <a:r>
              <a:rPr dirty="0" sz="1300" spc="30">
                <a:latin typeface="Arial"/>
                <a:cs typeface="Arial"/>
              </a:rPr>
              <a:t>their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vehicle, </a:t>
            </a:r>
            <a:r>
              <a:rPr dirty="0" sz="1300" spc="5">
                <a:latin typeface="Arial"/>
                <a:cs typeface="Arial"/>
              </a:rPr>
              <a:t>plus </a:t>
            </a:r>
            <a:r>
              <a:rPr dirty="0" sz="1300" spc="35">
                <a:latin typeface="Arial"/>
                <a:cs typeface="Arial"/>
              </a:rPr>
              <a:t>two </a:t>
            </a:r>
            <a:r>
              <a:rPr dirty="0" sz="1300" spc="4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additional </a:t>
            </a:r>
            <a:r>
              <a:rPr dirty="0" sz="1300" spc="-25">
                <a:latin typeface="Arial"/>
                <a:cs typeface="Arial"/>
              </a:rPr>
              <a:t>vehicles!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184900"/>
            <a:chOff x="0" y="0"/>
            <a:chExt cx="9144000" cy="61849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60300" y="886959"/>
              <a:ext cx="2141316" cy="336348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27420" y="966216"/>
              <a:ext cx="2002535" cy="320039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30267" y="528827"/>
              <a:ext cx="2299716" cy="33909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517135" y="626363"/>
              <a:ext cx="2130552" cy="32004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26279" y="2784348"/>
              <a:ext cx="4338828" cy="339699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632959" y="2881883"/>
              <a:ext cx="4130040" cy="32064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667000" y="1859279"/>
              <a:ext cx="2098548" cy="432511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0"/>
              <a:ext cx="9144000" cy="82600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6488" y="2110739"/>
              <a:ext cx="2228088" cy="59131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1395" y="2110739"/>
              <a:ext cx="710184" cy="591312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7772348" y="6457723"/>
            <a:ext cx="1177130" cy="257319"/>
          </a:xfrm>
          <a:prstGeom prst="rect">
            <a:avLst/>
          </a:prstGeom>
        </p:spPr>
      </p:pic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434441" y="899921"/>
            <a:ext cx="280733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50"/>
              <a:t>THANK</a:t>
            </a:r>
            <a:r>
              <a:rPr dirty="0" spc="-185"/>
              <a:t> </a:t>
            </a:r>
            <a:r>
              <a:rPr dirty="0" spc="40"/>
              <a:t>YOU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434441" y="1319021"/>
            <a:ext cx="3842385" cy="1280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25" b="1">
                <a:latin typeface="Tahoma"/>
                <a:cs typeface="Tahoma"/>
              </a:rPr>
              <a:t>DATABASE</a:t>
            </a:r>
            <a:r>
              <a:rPr dirty="0" sz="3600" spc="-220" b="1">
                <a:latin typeface="Tahoma"/>
                <a:cs typeface="Tahoma"/>
              </a:rPr>
              <a:t> </a:t>
            </a:r>
            <a:r>
              <a:rPr dirty="0" sz="3600" spc="-45" b="1">
                <a:latin typeface="Tahoma"/>
                <a:cs typeface="Tahoma"/>
              </a:rPr>
              <a:t>CARD</a:t>
            </a:r>
            <a:endParaRPr sz="3600">
              <a:latin typeface="Tahoma"/>
              <a:cs typeface="Tahoma"/>
            </a:endParaRPr>
          </a:p>
          <a:p>
            <a:pPr algn="ctr" marR="1241425">
              <a:lnSpc>
                <a:spcPts val="1590"/>
              </a:lnSpc>
              <a:spcBef>
                <a:spcPts val="2375"/>
              </a:spcBef>
            </a:pP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TR</a:t>
            </a:r>
            <a:r>
              <a:rPr dirty="0" sz="1400" spc="-25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35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dirty="0" sz="1400" spc="-4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110">
                <a:solidFill>
                  <a:srgbClr val="FFFFFF"/>
                </a:solidFill>
                <a:latin typeface="Tahoma"/>
                <a:cs typeface="Tahoma"/>
              </a:rPr>
              <a:t>N</a:t>
            </a:r>
            <a:r>
              <a:rPr dirty="0" sz="1400" spc="95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W!</a:t>
            </a:r>
            <a:endParaRPr sz="1400">
              <a:latin typeface="Tahoma"/>
              <a:cs typeface="Tahoma"/>
            </a:endParaRPr>
          </a:p>
          <a:p>
            <a:pPr algn="ctr" marR="1241425">
              <a:lnSpc>
                <a:spcPts val="1590"/>
              </a:lnSpc>
            </a:pPr>
            <a:r>
              <a:rPr dirty="0" sz="1400" spc="-14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xt</a:t>
            </a:r>
            <a:r>
              <a:rPr dirty="0" sz="1400" spc="-8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00" b="1">
                <a:solidFill>
                  <a:srgbClr val="FFFFFF"/>
                </a:solidFill>
                <a:latin typeface="Tahoma"/>
                <a:cs typeface="Tahoma"/>
              </a:rPr>
              <a:t>FPRJ</a:t>
            </a:r>
            <a:r>
              <a:rPr dirty="0" sz="1400" spc="-5" b="1">
                <a:solidFill>
                  <a:srgbClr val="FFFFFF"/>
                </a:solidFill>
                <a:latin typeface="Tahoma"/>
                <a:cs typeface="Tahoma"/>
              </a:rPr>
              <a:t>F</a:t>
            </a:r>
            <a:r>
              <a:rPr dirty="0" sz="1400" b="1">
                <a:solidFill>
                  <a:srgbClr val="FFFFFF"/>
                </a:solidFill>
                <a:latin typeface="Tahoma"/>
                <a:cs typeface="Tahoma"/>
              </a:rPr>
              <a:t>X</a:t>
            </a:r>
            <a:r>
              <a:rPr dirty="0" sz="1400" spc="-70" b="1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3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7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7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65" b="1">
                <a:solidFill>
                  <a:srgbClr val="FFFFFF"/>
                </a:solidFill>
                <a:latin typeface="Tahoma"/>
                <a:cs typeface="Tahoma"/>
              </a:rPr>
              <a:t>48498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4126" y="2925825"/>
            <a:ext cx="1867535" cy="31184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58419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Target</a:t>
            </a:r>
            <a:r>
              <a:rPr dirty="0" sz="1300" spc="-80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Audience:</a:t>
            </a:r>
            <a:r>
              <a:rPr dirty="0" sz="1300" spc="-7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>
                <a:latin typeface="Arial"/>
                <a:cs typeface="Arial"/>
              </a:rPr>
              <a:t>Sent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to </a:t>
            </a:r>
            <a:r>
              <a:rPr dirty="0" sz="1300" spc="-40">
                <a:latin typeface="Arial"/>
                <a:cs typeface="Arial"/>
              </a:rPr>
              <a:t>a </a:t>
            </a:r>
            <a:r>
              <a:rPr dirty="0" sz="1300" spc="20">
                <a:latin typeface="Arial"/>
                <a:cs typeface="Arial"/>
              </a:rPr>
              <a:t>combination </a:t>
            </a:r>
            <a:r>
              <a:rPr dirty="0" sz="1300" spc="30">
                <a:latin typeface="Arial"/>
                <a:cs typeface="Arial"/>
              </a:rPr>
              <a:t>of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your </a:t>
            </a:r>
            <a:r>
              <a:rPr dirty="0" sz="1300" spc="-35">
                <a:latin typeface="Arial"/>
                <a:cs typeface="Arial"/>
              </a:rPr>
              <a:t>sales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-15">
                <a:latin typeface="Arial"/>
                <a:cs typeface="Arial"/>
              </a:rPr>
              <a:t>service </a:t>
            </a:r>
            <a:r>
              <a:rPr dirty="0" sz="1300" spc="-10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database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10">
                <a:latin typeface="Arial"/>
                <a:cs typeface="Arial"/>
              </a:rPr>
              <a:t>conquest </a:t>
            </a:r>
            <a:r>
              <a:rPr dirty="0" sz="1300" spc="-350">
                <a:latin typeface="Arial"/>
                <a:cs typeface="Arial"/>
              </a:rPr>
              <a:t> </a:t>
            </a:r>
            <a:r>
              <a:rPr dirty="0" sz="1300">
                <a:latin typeface="Arial"/>
                <a:cs typeface="Arial"/>
              </a:rPr>
              <a:t>owners.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We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-15">
                <a:latin typeface="Arial"/>
                <a:cs typeface="Arial"/>
              </a:rPr>
              <a:t>can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filter</a:t>
            </a:r>
            <a:r>
              <a:rPr dirty="0" sz="1300" spc="-10">
                <a:latin typeface="Arial"/>
                <a:cs typeface="Arial"/>
              </a:rPr>
              <a:t> by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make, </a:t>
            </a:r>
            <a:r>
              <a:rPr dirty="0" sz="1300">
                <a:latin typeface="Arial"/>
                <a:cs typeface="Arial"/>
              </a:rPr>
              <a:t>purchase/service </a:t>
            </a:r>
            <a:r>
              <a:rPr dirty="0" sz="1300" spc="-350">
                <a:latin typeface="Arial"/>
                <a:cs typeface="Arial"/>
              </a:rPr>
              <a:t> </a:t>
            </a:r>
            <a:r>
              <a:rPr dirty="0" sz="1300" spc="-10">
                <a:latin typeface="Arial"/>
                <a:cs typeface="Arial"/>
              </a:rPr>
              <a:t>date,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and</a:t>
            </a:r>
            <a:r>
              <a:rPr dirty="0" sz="1300" spc="-30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model</a:t>
            </a:r>
            <a:r>
              <a:rPr dirty="0" sz="1300" spc="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year.</a:t>
            </a:r>
            <a:endParaRPr sz="1300">
              <a:latin typeface="Arial"/>
              <a:cs typeface="Arial"/>
            </a:endParaRPr>
          </a:p>
          <a:p>
            <a:pPr marL="38100" marR="30480">
              <a:lnSpc>
                <a:spcPct val="100000"/>
              </a:lnSpc>
              <a:spcBef>
                <a:spcPts val="955"/>
              </a:spcBef>
            </a:pPr>
            <a:r>
              <a:rPr dirty="0" sz="1300" spc="-20" b="1">
                <a:solidFill>
                  <a:srgbClr val="1F5C97"/>
                </a:solidFill>
                <a:latin typeface="Tahoma"/>
                <a:cs typeface="Tahoma"/>
              </a:rPr>
              <a:t>Text </a:t>
            </a:r>
            <a:r>
              <a:rPr dirty="0" sz="1300" spc="-30" b="1">
                <a:solidFill>
                  <a:srgbClr val="1F5C97"/>
                </a:solidFill>
                <a:latin typeface="Tahoma"/>
                <a:cs typeface="Tahoma"/>
              </a:rPr>
              <a:t>Response: </a:t>
            </a:r>
            <a:r>
              <a:rPr dirty="0" sz="1300" spc="-2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60">
                <a:latin typeface="Arial"/>
                <a:cs typeface="Arial"/>
              </a:rPr>
              <a:t>C</a:t>
            </a:r>
            <a:r>
              <a:rPr dirty="0" sz="1300" spc="-55">
                <a:latin typeface="Arial"/>
                <a:cs typeface="Arial"/>
              </a:rPr>
              <a:t>o</a:t>
            </a:r>
            <a:r>
              <a:rPr dirty="0" sz="1300" spc="20">
                <a:latin typeface="Arial"/>
                <a:cs typeface="Arial"/>
              </a:rPr>
              <a:t>nsu</a:t>
            </a:r>
            <a:r>
              <a:rPr dirty="0" sz="1300" spc="25">
                <a:latin typeface="Arial"/>
                <a:cs typeface="Arial"/>
              </a:rPr>
              <a:t>m</a:t>
            </a:r>
            <a:r>
              <a:rPr dirty="0" sz="1300" spc="-20">
                <a:latin typeface="Arial"/>
                <a:cs typeface="Arial"/>
              </a:rPr>
              <a:t>e</a:t>
            </a:r>
            <a:r>
              <a:rPr dirty="0" sz="1300" spc="5">
                <a:latin typeface="Arial"/>
                <a:cs typeface="Arial"/>
              </a:rPr>
              <a:t>r</a:t>
            </a:r>
            <a:r>
              <a:rPr dirty="0" sz="1300" spc="15">
                <a:latin typeface="Arial"/>
                <a:cs typeface="Arial"/>
              </a:rPr>
              <a:t>s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c</a:t>
            </a:r>
            <a:r>
              <a:rPr dirty="0" sz="1300" spc="-45">
                <a:latin typeface="Arial"/>
                <a:cs typeface="Arial"/>
              </a:rPr>
              <a:t>a</a:t>
            </a:r>
            <a:r>
              <a:rPr dirty="0" sz="1300" spc="40">
                <a:latin typeface="Arial"/>
                <a:cs typeface="Arial"/>
              </a:rPr>
              <a:t>n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114">
                <a:latin typeface="Arial"/>
                <a:cs typeface="Arial"/>
              </a:rPr>
              <a:t>T</a:t>
            </a:r>
            <a:r>
              <a:rPr dirty="0" sz="1300" spc="-145">
                <a:latin typeface="Arial"/>
                <a:cs typeface="Arial"/>
              </a:rPr>
              <a:t>EXT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45">
                <a:latin typeface="Arial"/>
                <a:cs typeface="Arial"/>
              </a:rPr>
              <a:t>to  </a:t>
            </a:r>
            <a:r>
              <a:rPr dirty="0" sz="1300" spc="15">
                <a:latin typeface="Arial"/>
                <a:cs typeface="Arial"/>
              </a:rPr>
              <a:t>redeem </a:t>
            </a:r>
            <a:r>
              <a:rPr dirty="0" sz="1300">
                <a:latin typeface="Arial"/>
                <a:cs typeface="Arial"/>
              </a:rPr>
              <a:t>an </a:t>
            </a:r>
            <a:r>
              <a:rPr dirty="0" sz="1300" spc="-10">
                <a:latin typeface="Arial"/>
                <a:cs typeface="Arial"/>
              </a:rPr>
              <a:t>Amazon </a:t>
            </a:r>
            <a:r>
              <a:rPr dirty="0" sz="1300" spc="-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Rebate</a:t>
            </a:r>
            <a:r>
              <a:rPr dirty="0" sz="1300" spc="60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Certificate</a:t>
            </a:r>
            <a:r>
              <a:rPr dirty="0" sz="1300" spc="8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to</a:t>
            </a:r>
            <a:r>
              <a:rPr dirty="0" sz="1300" spc="-30">
                <a:latin typeface="Arial"/>
                <a:cs typeface="Arial"/>
              </a:rPr>
              <a:t> </a:t>
            </a:r>
            <a:r>
              <a:rPr dirty="0" sz="1300" spc="-15">
                <a:latin typeface="Arial"/>
                <a:cs typeface="Arial"/>
              </a:rPr>
              <a:t>receive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40">
                <a:latin typeface="Arial"/>
                <a:cs typeface="Arial"/>
              </a:rPr>
              <a:t>a</a:t>
            </a:r>
            <a:r>
              <a:rPr dirty="0" sz="1300" spc="-35">
                <a:latin typeface="Arial"/>
                <a:cs typeface="Arial"/>
              </a:rPr>
              <a:t> Black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Book</a:t>
            </a:r>
            <a:r>
              <a:rPr dirty="0" baseline="26143" sz="1275" spc="22">
                <a:latin typeface="Arial"/>
                <a:cs typeface="Arial"/>
              </a:rPr>
              <a:t>® </a:t>
            </a:r>
            <a:r>
              <a:rPr dirty="0" baseline="26143" sz="1275" spc="-330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Certificate </a:t>
            </a:r>
            <a:r>
              <a:rPr dirty="0" sz="1300" spc="35">
                <a:latin typeface="Arial"/>
                <a:cs typeface="Arial"/>
              </a:rPr>
              <a:t>on </a:t>
            </a:r>
            <a:r>
              <a:rPr dirty="0" sz="1300" spc="30">
                <a:latin typeface="Arial"/>
                <a:cs typeface="Arial"/>
              </a:rPr>
              <a:t>their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vehicle, </a:t>
            </a:r>
            <a:r>
              <a:rPr dirty="0" sz="1300" spc="5">
                <a:latin typeface="Arial"/>
                <a:cs typeface="Arial"/>
              </a:rPr>
              <a:t>plus </a:t>
            </a:r>
            <a:r>
              <a:rPr dirty="0" sz="1300" spc="35">
                <a:latin typeface="Arial"/>
                <a:cs typeface="Arial"/>
              </a:rPr>
              <a:t>two </a:t>
            </a:r>
            <a:r>
              <a:rPr dirty="0" sz="1300" spc="4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additional </a:t>
            </a:r>
            <a:r>
              <a:rPr dirty="0" sz="1300" spc="-25">
                <a:latin typeface="Arial"/>
                <a:cs typeface="Arial"/>
              </a:rPr>
              <a:t>vehicles!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32114" y="728466"/>
              <a:ext cx="4061511" cy="5228851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17491" y="826008"/>
              <a:ext cx="3886200" cy="50292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47188" y="1859279"/>
              <a:ext cx="2132076" cy="436473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62828" y="4931664"/>
              <a:ext cx="2924555" cy="136550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55791" y="5009388"/>
              <a:ext cx="2743200" cy="121462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9144000" cy="82600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96200" y="6294119"/>
              <a:ext cx="1316736" cy="56387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56488" y="2110739"/>
              <a:ext cx="2228088" cy="59131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1395" y="2110739"/>
              <a:ext cx="710184" cy="591312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34441" y="899921"/>
            <a:ext cx="317690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10"/>
              <a:t>BANKRUPTCY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34441" y="1319021"/>
            <a:ext cx="2642235" cy="1280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dirty="0" sz="3600" spc="15" b="1">
                <a:latin typeface="Tahoma"/>
                <a:cs typeface="Tahoma"/>
              </a:rPr>
              <a:t>SNAP</a:t>
            </a:r>
            <a:r>
              <a:rPr dirty="0" sz="3600" spc="-180" b="1">
                <a:latin typeface="Tahoma"/>
                <a:cs typeface="Tahoma"/>
              </a:rPr>
              <a:t> </a:t>
            </a:r>
            <a:r>
              <a:rPr dirty="0" sz="3600" spc="-15" b="1">
                <a:latin typeface="Tahoma"/>
                <a:cs typeface="Tahoma"/>
              </a:rPr>
              <a:t>PACK</a:t>
            </a:r>
            <a:endParaRPr sz="3600">
              <a:latin typeface="Tahoma"/>
              <a:cs typeface="Tahoma"/>
            </a:endParaRPr>
          </a:p>
          <a:p>
            <a:pPr algn="ctr" marR="40640">
              <a:lnSpc>
                <a:spcPts val="1590"/>
              </a:lnSpc>
              <a:spcBef>
                <a:spcPts val="2375"/>
              </a:spcBef>
            </a:pP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TR</a:t>
            </a:r>
            <a:r>
              <a:rPr dirty="0" sz="1400" spc="-25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35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dirty="0" sz="1400" spc="-4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110">
                <a:solidFill>
                  <a:srgbClr val="FFFFFF"/>
                </a:solidFill>
                <a:latin typeface="Tahoma"/>
                <a:cs typeface="Tahoma"/>
              </a:rPr>
              <a:t>N</a:t>
            </a:r>
            <a:r>
              <a:rPr dirty="0" sz="1400" spc="95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W!</a:t>
            </a:r>
            <a:endParaRPr sz="1400">
              <a:latin typeface="Tahoma"/>
              <a:cs typeface="Tahoma"/>
            </a:endParaRPr>
          </a:p>
          <a:p>
            <a:pPr algn="ctr" marR="40640">
              <a:lnSpc>
                <a:spcPts val="1590"/>
              </a:lnSpc>
            </a:pPr>
            <a:r>
              <a:rPr dirty="0" sz="1400" spc="-14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xt</a:t>
            </a:r>
            <a:r>
              <a:rPr dirty="0" sz="1400" spc="-8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00" b="1">
                <a:solidFill>
                  <a:srgbClr val="FFFFFF"/>
                </a:solidFill>
                <a:latin typeface="Tahoma"/>
                <a:cs typeface="Tahoma"/>
              </a:rPr>
              <a:t>FPRJ</a:t>
            </a:r>
            <a:r>
              <a:rPr dirty="0" sz="1400" spc="-25" b="1">
                <a:solidFill>
                  <a:srgbClr val="FFFFFF"/>
                </a:solidFill>
                <a:latin typeface="Tahoma"/>
                <a:cs typeface="Tahoma"/>
              </a:rPr>
              <a:t>Z</a:t>
            </a:r>
            <a:r>
              <a:rPr dirty="0" sz="1400" spc="-25" b="1">
                <a:solidFill>
                  <a:srgbClr val="FFFFFF"/>
                </a:solidFill>
                <a:latin typeface="Tahoma"/>
                <a:cs typeface="Tahoma"/>
              </a:rPr>
              <a:t>C</a:t>
            </a:r>
            <a:r>
              <a:rPr dirty="0" sz="1400" spc="-60" b="1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3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7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7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65" b="1">
                <a:solidFill>
                  <a:srgbClr val="FFFFFF"/>
                </a:solidFill>
                <a:latin typeface="Tahoma"/>
                <a:cs typeface="Tahoma"/>
              </a:rPr>
              <a:t>48498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79526" y="2925825"/>
            <a:ext cx="1769745" cy="28530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Target Audience: </a:t>
            </a:r>
            <a:r>
              <a:rPr dirty="0" sz="1300" spc="-10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10">
                <a:latin typeface="Arial"/>
                <a:cs typeface="Arial"/>
              </a:rPr>
              <a:t>Courthouse</a:t>
            </a:r>
            <a:r>
              <a:rPr dirty="0" sz="1300" spc="-7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bankruptcy </a:t>
            </a:r>
            <a:r>
              <a:rPr dirty="0" sz="1300" spc="-350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public </a:t>
            </a:r>
            <a:r>
              <a:rPr dirty="0" sz="1300" spc="15">
                <a:latin typeface="Arial"/>
                <a:cs typeface="Arial"/>
              </a:rPr>
              <a:t>records </a:t>
            </a:r>
            <a:r>
              <a:rPr dirty="0" sz="1300" spc="25">
                <a:latin typeface="Arial"/>
                <a:cs typeface="Arial"/>
              </a:rPr>
              <a:t>with </a:t>
            </a:r>
            <a:r>
              <a:rPr dirty="0" sz="1300" spc="40">
                <a:latin typeface="Arial"/>
                <a:cs typeface="Arial"/>
              </a:rPr>
              <a:t>up </a:t>
            </a:r>
            <a:r>
              <a:rPr dirty="0" sz="1300" spc="45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to </a:t>
            </a:r>
            <a:r>
              <a:rPr dirty="0" sz="1300" spc="-40">
                <a:latin typeface="Arial"/>
                <a:cs typeface="Arial"/>
              </a:rPr>
              <a:t>a </a:t>
            </a:r>
            <a:r>
              <a:rPr dirty="0" sz="1300" spc="-5">
                <a:latin typeface="Arial"/>
                <a:cs typeface="Arial"/>
              </a:rPr>
              <a:t>10-year </a:t>
            </a:r>
            <a:r>
              <a:rPr dirty="0" sz="1300" spc="15">
                <a:latin typeface="Arial"/>
                <a:cs typeface="Arial"/>
              </a:rPr>
              <a:t>history </a:t>
            </a:r>
            <a:r>
              <a:rPr dirty="0" sz="1300" spc="30">
                <a:latin typeface="Arial"/>
                <a:cs typeface="Arial"/>
              </a:rPr>
              <a:t>of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-15">
                <a:latin typeface="Arial"/>
                <a:cs typeface="Arial"/>
              </a:rPr>
              <a:t>discharges!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700">
              <a:latin typeface="Arial"/>
              <a:cs typeface="Arial"/>
            </a:endParaRPr>
          </a:p>
          <a:p>
            <a:pPr marL="12700" marR="328930">
              <a:lnSpc>
                <a:spcPct val="100000"/>
              </a:lnSpc>
              <a:spcBef>
                <a:spcPts val="5"/>
              </a:spcBef>
            </a:pPr>
            <a:r>
              <a:rPr dirty="0" sz="1300" spc="-20" b="1">
                <a:solidFill>
                  <a:srgbClr val="1F5C97"/>
                </a:solidFill>
                <a:latin typeface="Tahoma"/>
                <a:cs typeface="Tahoma"/>
              </a:rPr>
              <a:t>Text </a:t>
            </a:r>
            <a:r>
              <a:rPr dirty="0" sz="1300" spc="-30" b="1">
                <a:solidFill>
                  <a:srgbClr val="1F5C97"/>
                </a:solidFill>
                <a:latin typeface="Tahoma"/>
                <a:cs typeface="Tahoma"/>
              </a:rPr>
              <a:t>Response: </a:t>
            </a:r>
            <a:r>
              <a:rPr dirty="0" sz="1300" spc="-2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45">
                <a:latin typeface="Arial"/>
                <a:cs typeface="Arial"/>
              </a:rPr>
              <a:t>We</a:t>
            </a:r>
            <a:r>
              <a:rPr dirty="0" sz="1300" spc="-30">
                <a:latin typeface="Arial"/>
                <a:cs typeface="Arial"/>
              </a:rPr>
              <a:t> </a:t>
            </a:r>
            <a:r>
              <a:rPr dirty="0" sz="1300" spc="5">
                <a:latin typeface="Arial"/>
                <a:cs typeface="Arial"/>
              </a:rPr>
              <a:t>highlight </a:t>
            </a:r>
            <a:r>
              <a:rPr dirty="0" sz="1300" spc="30">
                <a:latin typeface="Arial"/>
                <a:cs typeface="Arial"/>
              </a:rPr>
              <a:t>their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discharged </a:t>
            </a:r>
            <a:r>
              <a:rPr dirty="0" sz="1300" spc="10">
                <a:latin typeface="Arial"/>
                <a:cs typeface="Arial"/>
              </a:rPr>
              <a:t>date </a:t>
            </a:r>
            <a:r>
              <a:rPr dirty="0" sz="1300" spc="15">
                <a:latin typeface="Arial"/>
                <a:cs typeface="Arial"/>
              </a:rPr>
              <a:t> and </a:t>
            </a:r>
            <a:r>
              <a:rPr dirty="0" sz="1300" spc="-40">
                <a:latin typeface="Arial"/>
                <a:cs typeface="Arial"/>
              </a:rPr>
              <a:t>case </a:t>
            </a:r>
            <a:r>
              <a:rPr dirty="0" sz="1300" spc="20">
                <a:latin typeface="Arial"/>
                <a:cs typeface="Arial"/>
              </a:rPr>
              <a:t>number. </a:t>
            </a:r>
            <a:r>
              <a:rPr dirty="0" sz="1300" spc="25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Consumers </a:t>
            </a:r>
            <a:r>
              <a:rPr dirty="0" sz="1300" spc="-15">
                <a:latin typeface="Arial"/>
                <a:cs typeface="Arial"/>
              </a:rPr>
              <a:t>can </a:t>
            </a:r>
            <a:r>
              <a:rPr dirty="0" sz="1300" spc="-10">
                <a:latin typeface="Arial"/>
                <a:cs typeface="Arial"/>
              </a:rPr>
              <a:t> </a:t>
            </a:r>
            <a:r>
              <a:rPr dirty="0" sz="1300" spc="25">
                <a:latin typeface="Arial"/>
                <a:cs typeface="Arial"/>
              </a:rPr>
              <a:t>text</a:t>
            </a:r>
            <a:r>
              <a:rPr dirty="0" sz="1300" spc="45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to</a:t>
            </a:r>
            <a:r>
              <a:rPr dirty="0" sz="1300" spc="30">
                <a:latin typeface="Arial"/>
                <a:cs typeface="Arial"/>
              </a:rPr>
              <a:t> </a:t>
            </a:r>
            <a:r>
              <a:rPr dirty="0" sz="1300" spc="25">
                <a:latin typeface="Arial"/>
                <a:cs typeface="Arial"/>
              </a:rPr>
              <a:t>find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out </a:t>
            </a:r>
            <a:r>
              <a:rPr dirty="0" sz="1300" spc="55">
                <a:latin typeface="Arial"/>
                <a:cs typeface="Arial"/>
              </a:rPr>
              <a:t> </a:t>
            </a:r>
            <a:r>
              <a:rPr dirty="0" sz="1300" spc="25">
                <a:latin typeface="Arial"/>
                <a:cs typeface="Arial"/>
              </a:rPr>
              <a:t>how</a:t>
            </a:r>
            <a:r>
              <a:rPr dirty="0" sz="1300" spc="-55">
                <a:latin typeface="Arial"/>
                <a:cs typeface="Arial"/>
              </a:rPr>
              <a:t> </a:t>
            </a:r>
            <a:r>
              <a:rPr dirty="0" sz="1300" spc="25">
                <a:latin typeface="Arial"/>
                <a:cs typeface="Arial"/>
              </a:rPr>
              <a:t>much</a:t>
            </a:r>
            <a:r>
              <a:rPr dirty="0" sz="1300" spc="-50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they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>
                <a:latin typeface="Arial"/>
                <a:cs typeface="Arial"/>
              </a:rPr>
              <a:t>are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pre-qualified</a:t>
            </a:r>
            <a:r>
              <a:rPr dirty="0" sz="1300" spc="5">
                <a:latin typeface="Arial"/>
                <a:cs typeface="Arial"/>
              </a:rPr>
              <a:t> </a:t>
            </a:r>
            <a:r>
              <a:rPr dirty="0" sz="1300" spc="20">
                <a:latin typeface="Arial"/>
                <a:cs typeface="Arial"/>
              </a:rPr>
              <a:t>for!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38226" y="728466"/>
              <a:ext cx="4043206" cy="5228851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32732" y="826008"/>
              <a:ext cx="3858767" cy="50292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660904" y="1842516"/>
              <a:ext cx="2130551" cy="43815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53684" y="4968240"/>
              <a:ext cx="2924556" cy="134112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946647" y="5045964"/>
              <a:ext cx="2743200" cy="119024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9144000" cy="82600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96200" y="6294119"/>
              <a:ext cx="1316736" cy="56387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56488" y="2110739"/>
              <a:ext cx="2228088" cy="59131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01395" y="2110739"/>
              <a:ext cx="710184" cy="591312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434441" y="899921"/>
            <a:ext cx="230632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120"/>
              <a:t>LOAN</a:t>
            </a:r>
            <a:r>
              <a:rPr dirty="0" spc="-195"/>
              <a:t> </a:t>
            </a:r>
            <a:r>
              <a:rPr dirty="0" spc="-160"/>
              <a:t>YES</a:t>
            </a:r>
          </a:p>
        </p:txBody>
      </p:sp>
      <p:sp>
        <p:nvSpPr>
          <p:cNvPr id="15" name="object 15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34441" y="1319021"/>
            <a:ext cx="3384550" cy="1280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190" b="1">
                <a:latin typeface="Tahoma"/>
                <a:cs typeface="Tahoma"/>
              </a:rPr>
              <a:t>CREDIT</a:t>
            </a:r>
            <a:r>
              <a:rPr dirty="0" sz="3600" spc="-120" b="1">
                <a:latin typeface="Tahoma"/>
                <a:cs typeface="Tahoma"/>
              </a:rPr>
              <a:t> </a:t>
            </a:r>
            <a:r>
              <a:rPr dirty="0" sz="3600" spc="-135" b="1">
                <a:latin typeface="Tahoma"/>
                <a:cs typeface="Tahoma"/>
              </a:rPr>
              <a:t>LETTER</a:t>
            </a:r>
            <a:endParaRPr sz="3600">
              <a:latin typeface="Tahoma"/>
              <a:cs typeface="Tahoma"/>
            </a:endParaRPr>
          </a:p>
          <a:p>
            <a:pPr algn="ctr" marR="783590">
              <a:lnSpc>
                <a:spcPts val="1590"/>
              </a:lnSpc>
              <a:spcBef>
                <a:spcPts val="2375"/>
              </a:spcBef>
            </a:pP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TR</a:t>
            </a:r>
            <a:r>
              <a:rPr dirty="0" sz="1400" spc="-25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35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dirty="0" sz="1400" spc="-4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110">
                <a:solidFill>
                  <a:srgbClr val="FFFFFF"/>
                </a:solidFill>
                <a:latin typeface="Tahoma"/>
                <a:cs typeface="Tahoma"/>
              </a:rPr>
              <a:t>N</a:t>
            </a:r>
            <a:r>
              <a:rPr dirty="0" sz="1400" spc="95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W!</a:t>
            </a:r>
            <a:endParaRPr sz="1400">
              <a:latin typeface="Tahoma"/>
              <a:cs typeface="Tahoma"/>
            </a:endParaRPr>
          </a:p>
          <a:p>
            <a:pPr algn="ctr" marR="783590">
              <a:lnSpc>
                <a:spcPts val="1590"/>
              </a:lnSpc>
            </a:pPr>
            <a:r>
              <a:rPr dirty="0" sz="1400" spc="-14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xt</a:t>
            </a:r>
            <a:r>
              <a:rPr dirty="0" sz="1400" spc="-8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00" b="1">
                <a:solidFill>
                  <a:srgbClr val="FFFFFF"/>
                </a:solidFill>
                <a:latin typeface="Tahoma"/>
                <a:cs typeface="Tahoma"/>
              </a:rPr>
              <a:t>FPRJ</a:t>
            </a:r>
            <a:r>
              <a:rPr dirty="0" sz="1400" spc="-25" b="1">
                <a:solidFill>
                  <a:srgbClr val="FFFFFF"/>
                </a:solidFill>
                <a:latin typeface="Tahoma"/>
                <a:cs typeface="Tahoma"/>
              </a:rPr>
              <a:t>Z</a:t>
            </a:r>
            <a:r>
              <a:rPr dirty="0" sz="1400" spc="-35" b="1">
                <a:solidFill>
                  <a:srgbClr val="FFFFFF"/>
                </a:solidFill>
                <a:latin typeface="Tahoma"/>
                <a:cs typeface="Tahoma"/>
              </a:rPr>
              <a:t>P</a:t>
            </a:r>
            <a:r>
              <a:rPr dirty="0" sz="1400" spc="-60" b="1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3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7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7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65" b="1">
                <a:solidFill>
                  <a:srgbClr val="FFFFFF"/>
                </a:solidFill>
                <a:latin typeface="Tahoma"/>
                <a:cs typeface="Tahoma"/>
              </a:rPr>
              <a:t>48498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79526" y="2925825"/>
            <a:ext cx="1999614" cy="31984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80975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Target Audience: </a:t>
            </a:r>
            <a:r>
              <a:rPr dirty="0" sz="1300" spc="-10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>
                <a:latin typeface="Arial"/>
                <a:cs typeface="Arial"/>
              </a:rPr>
              <a:t>Equifax </a:t>
            </a:r>
            <a:r>
              <a:rPr dirty="0" sz="1300" spc="15">
                <a:latin typeface="Arial"/>
                <a:cs typeface="Arial"/>
              </a:rPr>
              <a:t>credit </a:t>
            </a:r>
            <a:r>
              <a:rPr dirty="0" sz="1300">
                <a:latin typeface="Arial"/>
                <a:cs typeface="Arial"/>
              </a:rPr>
              <a:t>list </a:t>
            </a:r>
            <a:r>
              <a:rPr dirty="0" sz="1300" spc="25">
                <a:latin typeface="Arial"/>
                <a:cs typeface="Arial"/>
              </a:rPr>
              <a:t>with </a:t>
            </a:r>
            <a:r>
              <a:rPr dirty="0" sz="1300" spc="30">
                <a:latin typeface="Arial"/>
                <a:cs typeface="Arial"/>
              </a:rPr>
              <a:t> </a:t>
            </a:r>
            <a:r>
              <a:rPr dirty="0" sz="1300" spc="-10">
                <a:latin typeface="Arial"/>
                <a:cs typeface="Arial"/>
              </a:rPr>
              <a:t>specific </a:t>
            </a:r>
            <a:r>
              <a:rPr dirty="0" sz="1300" spc="20">
                <a:latin typeface="Arial"/>
                <a:cs typeface="Arial"/>
              </a:rPr>
              <a:t>credit </a:t>
            </a:r>
            <a:r>
              <a:rPr dirty="0" sz="1300" spc="-25">
                <a:latin typeface="Arial"/>
                <a:cs typeface="Arial"/>
              </a:rPr>
              <a:t>scores, 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current </a:t>
            </a:r>
            <a:r>
              <a:rPr dirty="0" sz="1300" spc="-5">
                <a:latin typeface="Arial"/>
                <a:cs typeface="Arial"/>
              </a:rPr>
              <a:t>payments,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current </a:t>
            </a:r>
            <a:r>
              <a:rPr dirty="0" sz="1300" spc="-10">
                <a:latin typeface="Arial"/>
                <a:cs typeface="Arial"/>
              </a:rPr>
              <a:t>rates. </a:t>
            </a:r>
            <a:r>
              <a:rPr dirty="0" sz="1300" spc="-25">
                <a:latin typeface="Arial"/>
                <a:cs typeface="Arial"/>
              </a:rPr>
              <a:t>Example: 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520-620 </a:t>
            </a:r>
            <a:r>
              <a:rPr dirty="0" sz="1300" spc="-35">
                <a:latin typeface="Arial"/>
                <a:cs typeface="Arial"/>
              </a:rPr>
              <a:t>Score, </a:t>
            </a:r>
            <a:r>
              <a:rPr dirty="0" sz="1300" spc="30">
                <a:latin typeface="Arial"/>
                <a:cs typeface="Arial"/>
              </a:rPr>
              <a:t>current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payment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over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$250,</a:t>
            </a:r>
            <a:r>
              <a:rPr dirty="0" sz="1300" spc="-7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current</a:t>
            </a:r>
            <a:r>
              <a:rPr dirty="0" sz="1300" spc="-5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rate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over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50">
                <a:latin typeface="Arial"/>
                <a:cs typeface="Arial"/>
              </a:rPr>
              <a:t>6%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dirty="0" sz="1300" spc="-20" b="1">
                <a:solidFill>
                  <a:srgbClr val="1F5C97"/>
                </a:solidFill>
                <a:latin typeface="Tahoma"/>
                <a:cs typeface="Tahoma"/>
              </a:rPr>
              <a:t>Text </a:t>
            </a:r>
            <a:r>
              <a:rPr dirty="0" sz="1300" spc="-30" b="1">
                <a:solidFill>
                  <a:srgbClr val="1F5C97"/>
                </a:solidFill>
                <a:latin typeface="Tahoma"/>
                <a:cs typeface="Tahoma"/>
              </a:rPr>
              <a:t>Response: </a:t>
            </a:r>
            <a:r>
              <a:rPr dirty="0" sz="1300" spc="-2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0">
                <a:latin typeface="Arial"/>
                <a:cs typeface="Arial"/>
              </a:rPr>
              <a:t>Personalized</a:t>
            </a:r>
            <a:r>
              <a:rPr dirty="0" sz="1300" spc="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annual </a:t>
            </a:r>
            <a:r>
              <a:rPr dirty="0" sz="1300" spc="15">
                <a:latin typeface="Arial"/>
                <a:cs typeface="Arial"/>
              </a:rPr>
              <a:t> </a:t>
            </a:r>
            <a:r>
              <a:rPr dirty="0" sz="1300" spc="-35">
                <a:latin typeface="Arial"/>
                <a:cs typeface="Arial"/>
              </a:rPr>
              <a:t>savings.</a:t>
            </a:r>
            <a:r>
              <a:rPr dirty="0" sz="1300" spc="-25">
                <a:latin typeface="Arial"/>
                <a:cs typeface="Arial"/>
              </a:rPr>
              <a:t> Example:</a:t>
            </a:r>
            <a:r>
              <a:rPr dirty="0" sz="130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$450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(current </a:t>
            </a:r>
            <a:r>
              <a:rPr dirty="0" sz="1300">
                <a:latin typeface="Arial"/>
                <a:cs typeface="Arial"/>
              </a:rPr>
              <a:t>payment) </a:t>
            </a:r>
            <a:r>
              <a:rPr dirty="0" sz="1300" spc="-20">
                <a:latin typeface="Arial"/>
                <a:cs typeface="Arial"/>
              </a:rPr>
              <a:t>- </a:t>
            </a:r>
            <a:r>
              <a:rPr dirty="0" sz="1300" spc="15">
                <a:latin typeface="Arial"/>
                <a:cs typeface="Arial"/>
              </a:rPr>
              <a:t>$199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-40">
                <a:latin typeface="Arial"/>
                <a:cs typeface="Arial"/>
              </a:rPr>
              <a:t>(lease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special)</a:t>
            </a:r>
            <a:r>
              <a:rPr dirty="0" sz="1300" spc="10">
                <a:latin typeface="Arial"/>
                <a:cs typeface="Arial"/>
              </a:rPr>
              <a:t> </a:t>
            </a:r>
            <a:r>
              <a:rPr dirty="0" sz="1300" spc="-20">
                <a:latin typeface="Arial"/>
                <a:cs typeface="Arial"/>
              </a:rPr>
              <a:t>=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$251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(monthly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>
                <a:latin typeface="Arial"/>
                <a:cs typeface="Arial"/>
              </a:rPr>
              <a:t>difference)</a:t>
            </a:r>
            <a:r>
              <a:rPr dirty="0" sz="1300" spc="-5">
                <a:latin typeface="Arial"/>
                <a:cs typeface="Arial"/>
              </a:rPr>
              <a:t> x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12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20">
                <a:latin typeface="Arial"/>
                <a:cs typeface="Arial"/>
              </a:rPr>
              <a:t>=</a:t>
            </a:r>
            <a:endParaRPr sz="1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300">
                <a:latin typeface="Arial"/>
                <a:cs typeface="Arial"/>
              </a:rPr>
              <a:t>$3,012</a:t>
            </a:r>
            <a:r>
              <a:rPr dirty="0" sz="1300" spc="-75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ANNUAL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100">
                <a:latin typeface="Arial"/>
                <a:cs typeface="Arial"/>
              </a:rPr>
              <a:t>SAVINGS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80545" y="777229"/>
              <a:ext cx="3892317" cy="5355351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64379" y="876300"/>
              <a:ext cx="3720083" cy="51526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30111" y="5013947"/>
              <a:ext cx="2840736" cy="13335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21552" y="5091684"/>
              <a:ext cx="2662428" cy="118262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40040" y="5937503"/>
              <a:ext cx="803148" cy="16154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660904" y="1842516"/>
              <a:ext cx="2130551" cy="43815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0" y="0"/>
              <a:ext cx="9144000" cy="82600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696200" y="6294119"/>
              <a:ext cx="1316736" cy="56387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56488" y="2110739"/>
              <a:ext cx="2228088" cy="59131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1395" y="2110739"/>
              <a:ext cx="710184" cy="591312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434441" y="899921"/>
            <a:ext cx="232346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140"/>
              <a:t>DISCOVER</a:t>
            </a:r>
          </a:p>
        </p:txBody>
      </p:sp>
      <p:sp>
        <p:nvSpPr>
          <p:cNvPr id="16" name="object 1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34441" y="1319021"/>
            <a:ext cx="3384550" cy="1280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190" b="1">
                <a:latin typeface="Tahoma"/>
                <a:cs typeface="Tahoma"/>
              </a:rPr>
              <a:t>CREDIT</a:t>
            </a:r>
            <a:r>
              <a:rPr dirty="0" sz="3600" spc="-120" b="1">
                <a:latin typeface="Tahoma"/>
                <a:cs typeface="Tahoma"/>
              </a:rPr>
              <a:t> </a:t>
            </a:r>
            <a:r>
              <a:rPr dirty="0" sz="3600" spc="-135" b="1">
                <a:latin typeface="Tahoma"/>
                <a:cs typeface="Tahoma"/>
              </a:rPr>
              <a:t>LETTER</a:t>
            </a:r>
            <a:endParaRPr sz="3600">
              <a:latin typeface="Tahoma"/>
              <a:cs typeface="Tahoma"/>
            </a:endParaRPr>
          </a:p>
          <a:p>
            <a:pPr algn="ctr" marR="783590">
              <a:lnSpc>
                <a:spcPts val="1590"/>
              </a:lnSpc>
              <a:spcBef>
                <a:spcPts val="2375"/>
              </a:spcBef>
            </a:pP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TR</a:t>
            </a:r>
            <a:r>
              <a:rPr dirty="0" sz="1400" spc="-25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35">
                <a:solidFill>
                  <a:srgbClr val="FFFFFF"/>
                </a:solidFill>
                <a:latin typeface="Tahoma"/>
                <a:cs typeface="Tahoma"/>
              </a:rPr>
              <a:t>I</a:t>
            </a:r>
            <a:r>
              <a:rPr dirty="0" sz="1400" spc="-4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-9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110">
                <a:solidFill>
                  <a:srgbClr val="FFFFFF"/>
                </a:solidFill>
                <a:latin typeface="Tahoma"/>
                <a:cs typeface="Tahoma"/>
              </a:rPr>
              <a:t>N</a:t>
            </a:r>
            <a:r>
              <a:rPr dirty="0" sz="1400" spc="95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30">
                <a:solidFill>
                  <a:srgbClr val="FFFFFF"/>
                </a:solidFill>
                <a:latin typeface="Tahoma"/>
                <a:cs typeface="Tahoma"/>
              </a:rPr>
              <a:t>W!</a:t>
            </a:r>
            <a:endParaRPr sz="1400">
              <a:latin typeface="Tahoma"/>
              <a:cs typeface="Tahoma"/>
            </a:endParaRPr>
          </a:p>
          <a:p>
            <a:pPr algn="ctr" marR="783590">
              <a:lnSpc>
                <a:spcPts val="1590"/>
              </a:lnSpc>
            </a:pPr>
            <a:r>
              <a:rPr dirty="0" sz="1400" spc="-140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e</a:t>
            </a:r>
            <a:r>
              <a:rPr dirty="0" sz="1400" spc="30">
                <a:solidFill>
                  <a:srgbClr val="FFFFFF"/>
                </a:solidFill>
                <a:latin typeface="Tahoma"/>
                <a:cs typeface="Tahoma"/>
              </a:rPr>
              <a:t>xt</a:t>
            </a:r>
            <a:r>
              <a:rPr dirty="0" sz="1400" spc="-8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100" b="1">
                <a:solidFill>
                  <a:srgbClr val="FFFFFF"/>
                </a:solidFill>
                <a:latin typeface="Tahoma"/>
                <a:cs typeface="Tahoma"/>
              </a:rPr>
              <a:t>FPRJ</a:t>
            </a:r>
            <a:r>
              <a:rPr dirty="0" sz="1400" spc="-25" b="1">
                <a:solidFill>
                  <a:srgbClr val="FFFFFF"/>
                </a:solidFill>
                <a:latin typeface="Tahoma"/>
                <a:cs typeface="Tahoma"/>
              </a:rPr>
              <a:t>Z</a:t>
            </a:r>
            <a:r>
              <a:rPr dirty="0" sz="1400" spc="-35" b="1">
                <a:solidFill>
                  <a:srgbClr val="FFFFFF"/>
                </a:solidFill>
                <a:latin typeface="Tahoma"/>
                <a:cs typeface="Tahoma"/>
              </a:rPr>
              <a:t>P</a:t>
            </a:r>
            <a:r>
              <a:rPr dirty="0" sz="1400" spc="-60" b="1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35">
                <a:solidFill>
                  <a:srgbClr val="FFFFFF"/>
                </a:solidFill>
                <a:latin typeface="Tahoma"/>
                <a:cs typeface="Tahoma"/>
              </a:rPr>
              <a:t>t</a:t>
            </a:r>
            <a:r>
              <a:rPr dirty="0" sz="1400" spc="7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400" spc="-7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400" spc="-65" b="1">
                <a:solidFill>
                  <a:srgbClr val="FFFFFF"/>
                </a:solidFill>
                <a:latin typeface="Tahoma"/>
                <a:cs typeface="Tahoma"/>
              </a:rPr>
              <a:t>48498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79526" y="2925825"/>
            <a:ext cx="1999614" cy="31984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80975">
              <a:lnSpc>
                <a:spcPct val="100000"/>
              </a:lnSpc>
              <a:spcBef>
                <a:spcPts val="95"/>
              </a:spcBef>
            </a:pP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Target Audience: </a:t>
            </a:r>
            <a:r>
              <a:rPr dirty="0" sz="1300" spc="-10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>
                <a:latin typeface="Arial"/>
                <a:cs typeface="Arial"/>
              </a:rPr>
              <a:t>Equifax </a:t>
            </a:r>
            <a:r>
              <a:rPr dirty="0" sz="1300" spc="15">
                <a:latin typeface="Arial"/>
                <a:cs typeface="Arial"/>
              </a:rPr>
              <a:t>credit </a:t>
            </a:r>
            <a:r>
              <a:rPr dirty="0" sz="1300">
                <a:latin typeface="Arial"/>
                <a:cs typeface="Arial"/>
              </a:rPr>
              <a:t>list </a:t>
            </a:r>
            <a:r>
              <a:rPr dirty="0" sz="1300" spc="25">
                <a:latin typeface="Arial"/>
                <a:cs typeface="Arial"/>
              </a:rPr>
              <a:t>with </a:t>
            </a:r>
            <a:r>
              <a:rPr dirty="0" sz="1300" spc="30">
                <a:latin typeface="Arial"/>
                <a:cs typeface="Arial"/>
              </a:rPr>
              <a:t> </a:t>
            </a:r>
            <a:r>
              <a:rPr dirty="0" sz="1300" spc="-10">
                <a:latin typeface="Arial"/>
                <a:cs typeface="Arial"/>
              </a:rPr>
              <a:t>specific </a:t>
            </a:r>
            <a:r>
              <a:rPr dirty="0" sz="1300" spc="20">
                <a:latin typeface="Arial"/>
                <a:cs typeface="Arial"/>
              </a:rPr>
              <a:t>credit </a:t>
            </a:r>
            <a:r>
              <a:rPr dirty="0" sz="1300" spc="-25">
                <a:latin typeface="Arial"/>
                <a:cs typeface="Arial"/>
              </a:rPr>
              <a:t>scores, 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current </a:t>
            </a:r>
            <a:r>
              <a:rPr dirty="0" sz="1300" spc="-5">
                <a:latin typeface="Arial"/>
                <a:cs typeface="Arial"/>
              </a:rPr>
              <a:t>payments,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current </a:t>
            </a:r>
            <a:r>
              <a:rPr dirty="0" sz="1300" spc="-10">
                <a:latin typeface="Arial"/>
                <a:cs typeface="Arial"/>
              </a:rPr>
              <a:t>rates. </a:t>
            </a:r>
            <a:r>
              <a:rPr dirty="0" sz="1300" spc="-25">
                <a:latin typeface="Arial"/>
                <a:cs typeface="Arial"/>
              </a:rPr>
              <a:t>Example: 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520-620 </a:t>
            </a:r>
            <a:r>
              <a:rPr dirty="0" sz="1300" spc="-35">
                <a:latin typeface="Arial"/>
                <a:cs typeface="Arial"/>
              </a:rPr>
              <a:t>Score, </a:t>
            </a:r>
            <a:r>
              <a:rPr dirty="0" sz="1300" spc="30">
                <a:latin typeface="Arial"/>
                <a:cs typeface="Arial"/>
              </a:rPr>
              <a:t>current </a:t>
            </a:r>
            <a:r>
              <a:rPr dirty="0" sz="1300" spc="3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payment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over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-5">
                <a:latin typeface="Arial"/>
                <a:cs typeface="Arial"/>
              </a:rPr>
              <a:t>$250,</a:t>
            </a:r>
            <a:r>
              <a:rPr dirty="0" sz="1300" spc="-7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and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current</a:t>
            </a:r>
            <a:r>
              <a:rPr dirty="0" sz="1300" spc="-5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rate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over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-50">
                <a:latin typeface="Arial"/>
                <a:cs typeface="Arial"/>
              </a:rPr>
              <a:t>6%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dirty="0" sz="1300" spc="-20" b="1">
                <a:solidFill>
                  <a:srgbClr val="1F5C97"/>
                </a:solidFill>
                <a:latin typeface="Tahoma"/>
                <a:cs typeface="Tahoma"/>
              </a:rPr>
              <a:t>Text </a:t>
            </a:r>
            <a:r>
              <a:rPr dirty="0" sz="1300" spc="-30" b="1">
                <a:solidFill>
                  <a:srgbClr val="1F5C97"/>
                </a:solidFill>
                <a:latin typeface="Tahoma"/>
                <a:cs typeface="Tahoma"/>
              </a:rPr>
              <a:t>Response: </a:t>
            </a:r>
            <a:r>
              <a:rPr dirty="0" sz="1300" spc="-2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0">
                <a:latin typeface="Arial"/>
                <a:cs typeface="Arial"/>
              </a:rPr>
              <a:t>Personalized</a:t>
            </a:r>
            <a:r>
              <a:rPr dirty="0" sz="1300" spc="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annual </a:t>
            </a:r>
            <a:r>
              <a:rPr dirty="0" sz="1300" spc="15">
                <a:latin typeface="Arial"/>
                <a:cs typeface="Arial"/>
              </a:rPr>
              <a:t> </a:t>
            </a:r>
            <a:r>
              <a:rPr dirty="0" sz="1300" spc="-35">
                <a:latin typeface="Arial"/>
                <a:cs typeface="Arial"/>
              </a:rPr>
              <a:t>savings.</a:t>
            </a:r>
            <a:r>
              <a:rPr dirty="0" sz="1300" spc="-25">
                <a:latin typeface="Arial"/>
                <a:cs typeface="Arial"/>
              </a:rPr>
              <a:t> Example:</a:t>
            </a:r>
            <a:r>
              <a:rPr dirty="0" sz="130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$450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(current </a:t>
            </a:r>
            <a:r>
              <a:rPr dirty="0" sz="1300">
                <a:latin typeface="Arial"/>
                <a:cs typeface="Arial"/>
              </a:rPr>
              <a:t>payment) </a:t>
            </a:r>
            <a:r>
              <a:rPr dirty="0" sz="1300" spc="-20">
                <a:latin typeface="Arial"/>
                <a:cs typeface="Arial"/>
              </a:rPr>
              <a:t>- </a:t>
            </a:r>
            <a:r>
              <a:rPr dirty="0" sz="1300" spc="15">
                <a:latin typeface="Arial"/>
                <a:cs typeface="Arial"/>
              </a:rPr>
              <a:t>$199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-40">
                <a:latin typeface="Arial"/>
                <a:cs typeface="Arial"/>
              </a:rPr>
              <a:t>(lease</a:t>
            </a:r>
            <a:r>
              <a:rPr dirty="0" sz="1300" spc="-20">
                <a:latin typeface="Arial"/>
                <a:cs typeface="Arial"/>
              </a:rPr>
              <a:t> </a:t>
            </a:r>
            <a:r>
              <a:rPr dirty="0" sz="1300" spc="-25">
                <a:latin typeface="Arial"/>
                <a:cs typeface="Arial"/>
              </a:rPr>
              <a:t>special)</a:t>
            </a:r>
            <a:r>
              <a:rPr dirty="0" sz="1300" spc="10">
                <a:latin typeface="Arial"/>
                <a:cs typeface="Arial"/>
              </a:rPr>
              <a:t> </a:t>
            </a:r>
            <a:r>
              <a:rPr dirty="0" sz="1300" spc="-20">
                <a:latin typeface="Arial"/>
                <a:cs typeface="Arial"/>
              </a:rPr>
              <a:t>=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$251 </a:t>
            </a:r>
            <a:r>
              <a:rPr dirty="0" sz="1300" spc="20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(monthly</a:t>
            </a:r>
            <a:r>
              <a:rPr dirty="0" sz="1300" spc="-15">
                <a:latin typeface="Arial"/>
                <a:cs typeface="Arial"/>
              </a:rPr>
              <a:t> </a:t>
            </a:r>
            <a:r>
              <a:rPr dirty="0" sz="1300">
                <a:latin typeface="Arial"/>
                <a:cs typeface="Arial"/>
              </a:rPr>
              <a:t>difference)</a:t>
            </a:r>
            <a:r>
              <a:rPr dirty="0" sz="1300" spc="-5">
                <a:latin typeface="Arial"/>
                <a:cs typeface="Arial"/>
              </a:rPr>
              <a:t> x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15">
                <a:latin typeface="Arial"/>
                <a:cs typeface="Arial"/>
              </a:rPr>
              <a:t>12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20">
                <a:latin typeface="Arial"/>
                <a:cs typeface="Arial"/>
              </a:rPr>
              <a:t>=</a:t>
            </a:r>
            <a:endParaRPr sz="1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300">
                <a:latin typeface="Arial"/>
                <a:cs typeface="Arial"/>
              </a:rPr>
              <a:t>$3,012</a:t>
            </a:r>
            <a:r>
              <a:rPr dirty="0" sz="1300" spc="-75">
                <a:latin typeface="Arial"/>
                <a:cs typeface="Arial"/>
              </a:rPr>
              <a:t> </a:t>
            </a:r>
            <a:r>
              <a:rPr dirty="0" sz="1300" spc="-45">
                <a:latin typeface="Arial"/>
                <a:cs typeface="Arial"/>
              </a:rPr>
              <a:t>ANNUAL</a:t>
            </a:r>
            <a:r>
              <a:rPr dirty="0" sz="1300" spc="-40">
                <a:latin typeface="Arial"/>
                <a:cs typeface="Arial"/>
              </a:rPr>
              <a:t> </a:t>
            </a:r>
            <a:r>
              <a:rPr dirty="0" sz="1300" spc="-100">
                <a:latin typeface="Arial"/>
                <a:cs typeface="Arial"/>
              </a:rPr>
              <a:t>SAVINGS</a:t>
            </a:r>
            <a:endParaRPr sz="13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82600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72348" y="6457723"/>
            <a:ext cx="1177130" cy="257319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34441" y="899921"/>
            <a:ext cx="228917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30"/>
              <a:t>AMAZING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34441" y="1319021"/>
            <a:ext cx="2599055" cy="574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145" b="1">
                <a:solidFill>
                  <a:srgbClr val="1F5C97"/>
                </a:solidFill>
                <a:latin typeface="Tahoma"/>
                <a:cs typeface="Tahoma"/>
              </a:rPr>
              <a:t>PRIMETIME</a:t>
            </a:r>
            <a:endParaRPr sz="3600">
              <a:latin typeface="Tahoma"/>
              <a:cs typeface="Tahoma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592836" y="2462783"/>
            <a:ext cx="2150745" cy="490855"/>
            <a:chOff x="592836" y="2462783"/>
            <a:chExt cx="2150745" cy="490855"/>
          </a:xfrm>
        </p:grpSpPr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8492" y="2462783"/>
              <a:ext cx="1854708" cy="49072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92836" y="2462783"/>
              <a:ext cx="591312" cy="490727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434441" y="1737816"/>
            <a:ext cx="2541270" cy="11449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b="1">
                <a:latin typeface="Tahoma"/>
                <a:cs typeface="Tahoma"/>
              </a:rPr>
              <a:t>MAGAZ</a:t>
            </a:r>
            <a:r>
              <a:rPr dirty="0" sz="3600" spc="-15" b="1">
                <a:latin typeface="Tahoma"/>
                <a:cs typeface="Tahoma"/>
              </a:rPr>
              <a:t>I</a:t>
            </a:r>
            <a:r>
              <a:rPr dirty="0" sz="3600" spc="-5" b="1">
                <a:latin typeface="Tahoma"/>
                <a:cs typeface="Tahoma"/>
              </a:rPr>
              <a:t>NE</a:t>
            </a:r>
            <a:endParaRPr sz="3600">
              <a:latin typeface="Tahoma"/>
              <a:cs typeface="Tahoma"/>
            </a:endParaRPr>
          </a:p>
          <a:p>
            <a:pPr algn="ctr" marR="114935">
              <a:lnSpc>
                <a:spcPts val="1365"/>
              </a:lnSpc>
              <a:spcBef>
                <a:spcPts val="1764"/>
              </a:spcBef>
            </a:pPr>
            <a:r>
              <a:rPr dirty="0" sz="1200" spc="-25">
                <a:solidFill>
                  <a:srgbClr val="FFFFFF"/>
                </a:solidFill>
                <a:latin typeface="Tahoma"/>
                <a:cs typeface="Tahoma"/>
              </a:rPr>
              <a:t>TR</a:t>
            </a:r>
            <a:r>
              <a:rPr dirty="0" sz="1200" spc="-20">
                <a:solidFill>
                  <a:srgbClr val="FFFFFF"/>
                </a:solidFill>
                <a:latin typeface="Tahoma"/>
                <a:cs typeface="Tahoma"/>
              </a:rPr>
              <a:t>Y</a:t>
            </a:r>
            <a:r>
              <a:rPr dirty="0" sz="1200" spc="-6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-75">
                <a:solidFill>
                  <a:srgbClr val="FFFFFF"/>
                </a:solidFill>
                <a:latin typeface="Tahoma"/>
                <a:cs typeface="Tahoma"/>
              </a:rPr>
              <a:t>IT</a:t>
            </a:r>
            <a:r>
              <a:rPr dirty="0" sz="1200" spc="-7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95">
                <a:solidFill>
                  <a:srgbClr val="FFFFFF"/>
                </a:solidFill>
                <a:latin typeface="Tahoma"/>
                <a:cs typeface="Tahoma"/>
              </a:rPr>
              <a:t>N</a:t>
            </a:r>
            <a:r>
              <a:rPr dirty="0" sz="1200" spc="70">
                <a:solidFill>
                  <a:srgbClr val="FFFFFF"/>
                </a:solidFill>
                <a:latin typeface="Tahoma"/>
                <a:cs typeface="Tahoma"/>
              </a:rPr>
              <a:t>O</a:t>
            </a:r>
            <a:r>
              <a:rPr dirty="0" sz="1200" spc="25">
                <a:solidFill>
                  <a:srgbClr val="FFFFFF"/>
                </a:solidFill>
                <a:latin typeface="Tahoma"/>
                <a:cs typeface="Tahoma"/>
              </a:rPr>
              <a:t>W</a:t>
            </a:r>
            <a:r>
              <a:rPr dirty="0" sz="1200" spc="-80">
                <a:solidFill>
                  <a:srgbClr val="FFFFFF"/>
                </a:solidFill>
                <a:latin typeface="Tahoma"/>
                <a:cs typeface="Tahoma"/>
              </a:rPr>
              <a:t>!</a:t>
            </a:r>
            <a:endParaRPr sz="1200">
              <a:latin typeface="Tahoma"/>
              <a:cs typeface="Tahoma"/>
            </a:endParaRPr>
          </a:p>
          <a:p>
            <a:pPr algn="ctr" marR="167640">
              <a:lnSpc>
                <a:spcPts val="1365"/>
              </a:lnSpc>
            </a:pPr>
            <a:r>
              <a:rPr dirty="0" sz="1200" spc="-20">
                <a:solidFill>
                  <a:srgbClr val="FFFFFF"/>
                </a:solidFill>
                <a:latin typeface="Tahoma"/>
                <a:cs typeface="Tahoma"/>
              </a:rPr>
              <a:t>Text</a:t>
            </a:r>
            <a:r>
              <a:rPr dirty="0" sz="1200" spc="-6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-60" b="1">
                <a:solidFill>
                  <a:srgbClr val="FFFFFF"/>
                </a:solidFill>
                <a:latin typeface="Tahoma"/>
                <a:cs typeface="Tahoma"/>
              </a:rPr>
              <a:t>FPRJBW</a:t>
            </a:r>
            <a:r>
              <a:rPr dirty="0" sz="1200" spc="-20" b="1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45">
                <a:solidFill>
                  <a:srgbClr val="FFFFFF"/>
                </a:solidFill>
                <a:latin typeface="Tahoma"/>
                <a:cs typeface="Tahoma"/>
              </a:rPr>
              <a:t>to</a:t>
            </a:r>
            <a:r>
              <a:rPr dirty="0" sz="1200" spc="-65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dirty="0" sz="1200" spc="-65" b="1">
                <a:solidFill>
                  <a:srgbClr val="FFFFFF"/>
                </a:solidFill>
                <a:latin typeface="Tahoma"/>
                <a:cs typeface="Tahoma"/>
              </a:rPr>
              <a:t>48498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00780" y="4405706"/>
            <a:ext cx="1786255" cy="16510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dirty="0" sz="1300" spc="-20" b="1">
                <a:solidFill>
                  <a:srgbClr val="1F5C97"/>
                </a:solidFill>
                <a:latin typeface="Tahoma"/>
                <a:cs typeface="Tahoma"/>
              </a:rPr>
              <a:t>Target</a:t>
            </a:r>
            <a:r>
              <a:rPr dirty="0" sz="1300" spc="-6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 b="1">
                <a:solidFill>
                  <a:srgbClr val="1F5C97"/>
                </a:solidFill>
                <a:latin typeface="Tahoma"/>
                <a:cs typeface="Tahoma"/>
              </a:rPr>
              <a:t>Audience:</a:t>
            </a:r>
            <a:r>
              <a:rPr dirty="0" sz="1300" spc="-70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15">
                <a:latin typeface="Arial"/>
                <a:cs typeface="Arial"/>
              </a:rPr>
              <a:t>Sent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to </a:t>
            </a:r>
            <a:r>
              <a:rPr dirty="0" sz="1300" spc="15">
                <a:latin typeface="Arial"/>
                <a:cs typeface="Arial"/>
              </a:rPr>
              <a:t>targeted </a:t>
            </a:r>
            <a:r>
              <a:rPr dirty="0" sz="1300">
                <a:latin typeface="Arial"/>
                <a:cs typeface="Arial"/>
              </a:rPr>
              <a:t>zip </a:t>
            </a:r>
            <a:r>
              <a:rPr dirty="0" sz="1300" spc="-10">
                <a:latin typeface="Arial"/>
                <a:cs typeface="Arial"/>
              </a:rPr>
              <a:t>codes </a:t>
            </a:r>
            <a:r>
              <a:rPr dirty="0" sz="1300" spc="-5">
                <a:latin typeface="Arial"/>
                <a:cs typeface="Arial"/>
              </a:rPr>
              <a:t> </a:t>
            </a:r>
            <a:r>
              <a:rPr dirty="0" sz="1300" spc="25">
                <a:latin typeface="Arial"/>
                <a:cs typeface="Arial"/>
              </a:rPr>
              <a:t>with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>
                <a:latin typeface="Arial"/>
                <a:cs typeface="Arial"/>
              </a:rPr>
              <a:t>an</a:t>
            </a:r>
            <a:r>
              <a:rPr dirty="0" sz="1300" spc="-3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income</a:t>
            </a:r>
            <a:r>
              <a:rPr dirty="0" sz="1300" spc="-5">
                <a:latin typeface="Arial"/>
                <a:cs typeface="Arial"/>
              </a:rPr>
              <a:t> </a:t>
            </a:r>
            <a:r>
              <a:rPr dirty="0" sz="1300" spc="10">
                <a:latin typeface="Arial"/>
                <a:cs typeface="Arial"/>
              </a:rPr>
              <a:t>filter!</a:t>
            </a:r>
            <a:endParaRPr sz="1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600">
              <a:latin typeface="Arial"/>
              <a:cs typeface="Arial"/>
            </a:endParaRPr>
          </a:p>
          <a:p>
            <a:pPr marL="12700" marR="290195">
              <a:lnSpc>
                <a:spcPct val="100000"/>
              </a:lnSpc>
            </a:pPr>
            <a:r>
              <a:rPr dirty="0" sz="1300" spc="-20" b="1">
                <a:solidFill>
                  <a:srgbClr val="1F5C97"/>
                </a:solidFill>
                <a:latin typeface="Tahoma"/>
                <a:cs typeface="Tahoma"/>
              </a:rPr>
              <a:t>Text </a:t>
            </a:r>
            <a:r>
              <a:rPr dirty="0" sz="1300" spc="-30" b="1">
                <a:solidFill>
                  <a:srgbClr val="1F5C97"/>
                </a:solidFill>
                <a:latin typeface="Tahoma"/>
                <a:cs typeface="Tahoma"/>
              </a:rPr>
              <a:t>Response: </a:t>
            </a:r>
            <a:r>
              <a:rPr dirty="0" sz="1300" spc="-25" b="1">
                <a:solidFill>
                  <a:srgbClr val="1F5C97"/>
                </a:solidFill>
                <a:latin typeface="Tahoma"/>
                <a:cs typeface="Tahoma"/>
              </a:rPr>
              <a:t> </a:t>
            </a:r>
            <a:r>
              <a:rPr dirty="0" sz="1300" spc="-5">
                <a:latin typeface="Arial"/>
                <a:cs typeface="Arial"/>
              </a:rPr>
              <a:t>Consumers</a:t>
            </a:r>
            <a:r>
              <a:rPr dirty="0" sz="1300" spc="-45">
                <a:latin typeface="Arial"/>
                <a:cs typeface="Arial"/>
              </a:rPr>
              <a:t> </a:t>
            </a:r>
            <a:r>
              <a:rPr dirty="0" sz="1300" spc="-15">
                <a:latin typeface="Arial"/>
                <a:cs typeface="Arial"/>
              </a:rPr>
              <a:t>can</a:t>
            </a:r>
            <a:r>
              <a:rPr dirty="0" sz="1300" spc="-50">
                <a:latin typeface="Arial"/>
                <a:cs typeface="Arial"/>
              </a:rPr>
              <a:t> </a:t>
            </a:r>
            <a:r>
              <a:rPr dirty="0" sz="1300" spc="30">
                <a:latin typeface="Arial"/>
                <a:cs typeface="Arial"/>
              </a:rPr>
              <a:t>text </a:t>
            </a:r>
            <a:r>
              <a:rPr dirty="0" sz="1300" spc="-345">
                <a:latin typeface="Arial"/>
                <a:cs typeface="Arial"/>
              </a:rPr>
              <a:t> </a:t>
            </a:r>
            <a:r>
              <a:rPr dirty="0" sz="1300" spc="50">
                <a:latin typeface="Arial"/>
                <a:cs typeface="Arial"/>
              </a:rPr>
              <a:t>to </a:t>
            </a:r>
            <a:r>
              <a:rPr dirty="0" sz="1300" spc="25">
                <a:latin typeface="Arial"/>
                <a:cs typeface="Arial"/>
              </a:rPr>
              <a:t>find </a:t>
            </a:r>
            <a:r>
              <a:rPr dirty="0" sz="1300" spc="50">
                <a:latin typeface="Arial"/>
                <a:cs typeface="Arial"/>
              </a:rPr>
              <a:t>out </a:t>
            </a:r>
            <a:r>
              <a:rPr dirty="0" sz="1300" spc="25">
                <a:latin typeface="Arial"/>
                <a:cs typeface="Arial"/>
              </a:rPr>
              <a:t>how </a:t>
            </a:r>
            <a:r>
              <a:rPr dirty="0" sz="1300" spc="50">
                <a:latin typeface="Arial"/>
                <a:cs typeface="Arial"/>
              </a:rPr>
              <a:t>to </a:t>
            </a:r>
            <a:r>
              <a:rPr dirty="0" sz="1300" spc="55">
                <a:latin typeface="Arial"/>
                <a:cs typeface="Arial"/>
              </a:rPr>
              <a:t> </a:t>
            </a:r>
            <a:r>
              <a:rPr dirty="0" sz="1300" spc="-10">
                <a:latin typeface="Arial"/>
                <a:cs typeface="Arial"/>
              </a:rPr>
              <a:t>claim</a:t>
            </a:r>
            <a:r>
              <a:rPr dirty="0" sz="1300" spc="-5">
                <a:latin typeface="Arial"/>
                <a:cs typeface="Arial"/>
              </a:rPr>
              <a:t> </a:t>
            </a:r>
            <a:r>
              <a:rPr dirty="0" sz="1300" spc="-40">
                <a:latin typeface="Arial"/>
                <a:cs typeface="Arial"/>
              </a:rPr>
              <a:t>a</a:t>
            </a:r>
            <a:r>
              <a:rPr dirty="0" sz="1300" spc="-25">
                <a:latin typeface="Arial"/>
                <a:cs typeface="Arial"/>
              </a:rPr>
              <a:t> </a:t>
            </a:r>
            <a:r>
              <a:rPr dirty="0" sz="1300" spc="5">
                <a:latin typeface="Arial"/>
                <a:cs typeface="Arial"/>
              </a:rPr>
              <a:t>prize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162300" y="973825"/>
            <a:ext cx="5738495" cy="5172710"/>
            <a:chOff x="3162300" y="973825"/>
            <a:chExt cx="5738495" cy="5172710"/>
          </a:xfrm>
        </p:grpSpPr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87883" y="973825"/>
              <a:ext cx="3412296" cy="517247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567172" y="1071371"/>
              <a:ext cx="3249167" cy="497281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12463" y="1383791"/>
              <a:ext cx="2083308" cy="266547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797808" y="1473707"/>
              <a:ext cx="1917191" cy="24902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162300" y="1124711"/>
              <a:ext cx="2083307" cy="266547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247643" y="1214627"/>
              <a:ext cx="1917192" cy="2490216"/>
            </a:xfrm>
            <a:prstGeom prst="rect">
              <a:avLst/>
            </a:prstGeom>
          </p:spPr>
        </p:pic>
      </p:grpSp>
      <p:pic>
        <p:nvPicPr>
          <p:cNvPr id="18" name="object 18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00791" y="3083062"/>
            <a:ext cx="1499441" cy="3147038"/>
          </a:xfrm>
          <a:prstGeom prst="rect">
            <a:avLst/>
          </a:prstGeom>
        </p:spPr>
      </p:pic>
      <p:sp>
        <p:nvSpPr>
          <p:cNvPr id="19" name="object 1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203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pc="-35"/>
              <a:t>P</a:t>
            </a:r>
            <a:r>
              <a:rPr dirty="0" spc="-45"/>
              <a:t>O</a:t>
            </a:r>
            <a:r>
              <a:rPr dirty="0" spc="-40"/>
              <a:t>W</a:t>
            </a:r>
            <a:r>
              <a:rPr dirty="0" spc="-95"/>
              <a:t>ER</a:t>
            </a:r>
            <a:r>
              <a:rPr dirty="0" spc="-50"/>
              <a:t>ED</a:t>
            </a:r>
            <a:r>
              <a:rPr dirty="0" spc="-50"/>
              <a:t> </a:t>
            </a:r>
            <a:r>
              <a:rPr dirty="0" spc="-70"/>
              <a:t>BY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Desmond Bryant</dc:creator>
  <dc:title>PowerPoint Presentation</dc:title>
  <dcterms:created xsi:type="dcterms:W3CDTF">2021-03-24T15:31:46Z</dcterms:created>
  <dcterms:modified xsi:type="dcterms:W3CDTF">2021-03-24T15:31:46Z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2020-02-10T00:00:00Z</vt:filetime>
  </property>
  <property fmtid="{D5CDD505-2E9C-101B-9397-08002B2CF9AE}" pid="3" name="Creator">
    <vt:lpwstr>Microsoft® PowerPoint® for Office 365</vt:lpwstr>
  </property>
  <property fmtid="{D5CDD505-2E9C-101B-9397-08002B2CF9AE}" pid="4" name="LastSaved">
    <vt:filetime>2021-03-24T00:00:00Z</vt:filetime>
  </property>
</Properties>
</file>